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0"/>
  </p:notesMasterIdLst>
  <p:sldIdLst>
    <p:sldId id="256" r:id="rId5"/>
    <p:sldId id="258" r:id="rId6"/>
    <p:sldId id="260" r:id="rId7"/>
    <p:sldId id="262" r:id="rId8"/>
    <p:sldId id="278" r:id="rId9"/>
    <p:sldId id="264" r:id="rId10"/>
    <p:sldId id="274" r:id="rId11"/>
    <p:sldId id="279" r:id="rId12"/>
    <p:sldId id="290" r:id="rId13"/>
    <p:sldId id="261" r:id="rId14"/>
    <p:sldId id="280" r:id="rId15"/>
    <p:sldId id="266" r:id="rId16"/>
    <p:sldId id="263" r:id="rId17"/>
    <p:sldId id="292" r:id="rId18"/>
    <p:sldId id="288" r:id="rId19"/>
    <p:sldId id="273" r:id="rId20"/>
    <p:sldId id="265" r:id="rId21"/>
    <p:sldId id="281" r:id="rId22"/>
    <p:sldId id="282" r:id="rId23"/>
    <p:sldId id="285" r:id="rId24"/>
    <p:sldId id="286" r:id="rId25"/>
    <p:sldId id="287" r:id="rId26"/>
    <p:sldId id="291" r:id="rId27"/>
    <p:sldId id="289" r:id="rId28"/>
    <p:sldId id="275" r:id="rId29"/>
  </p:sldIdLst>
  <p:sldSz cx="9144000" cy="5143500" type="screen16x9"/>
  <p:notesSz cx="6858000" cy="9144000"/>
  <p:embeddedFontLst>
    <p:embeddedFont>
      <p:font typeface="Albert Sans"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SemiBold" panose="000007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9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8C5B-FDE6-C9E2-0C4B-66F351AB028B}" v="46" dt="2024-04-04T09:47:25.429"/>
    <p1510:client id="{F66B83F2-6851-471D-A2CD-E15A18E3FEC5}" v="44" dt="2024-04-04T09:42:37.631"/>
  </p1510:revLst>
</p1510:revInfo>
</file>

<file path=ppt/tableStyles.xml><?xml version="1.0" encoding="utf-8"?>
<a:tblStyleLst xmlns:a="http://schemas.openxmlformats.org/drawingml/2006/main" def="{E4132372-0BEE-4CBE-BB7E-E3383C03C9D4}">
  <a:tblStyle styleId="{E4132372-0BEE-4CBE-BB7E-E3383C03C9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711E4F-A07C-47E0-B0C9-C5DFFDF3D6B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58" autoAdjust="0"/>
  </p:normalViewPr>
  <p:slideViewPr>
    <p:cSldViewPr snapToGrid="0">
      <p:cViewPr varScale="1">
        <p:scale>
          <a:sx n="94" d="100"/>
          <a:sy n="94" d="100"/>
        </p:scale>
        <p:origin x="1066"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e916c0e8_0_17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be916c0e8_0_17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extLst>
      <p:ext uri="{BB962C8B-B14F-4D97-AF65-F5344CB8AC3E}">
        <p14:creationId xmlns:p14="http://schemas.microsoft.com/office/powerpoint/2010/main" val="9165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extLst>
      <p:ext uri="{BB962C8B-B14F-4D97-AF65-F5344CB8AC3E}">
        <p14:creationId xmlns:p14="http://schemas.microsoft.com/office/powerpoint/2010/main" val="106355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e916c0e8_0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be916c0e8_0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64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Thomas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extLst>
      <p:ext uri="{BB962C8B-B14F-4D97-AF65-F5344CB8AC3E}">
        <p14:creationId xmlns:p14="http://schemas.microsoft.com/office/powerpoint/2010/main" val="1833189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extLst>
      <p:ext uri="{BB962C8B-B14F-4D97-AF65-F5344CB8AC3E}">
        <p14:creationId xmlns:p14="http://schemas.microsoft.com/office/powerpoint/2010/main" val="2775974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393089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325674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3331154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Alle</a:t>
            </a:r>
            <a:endParaRPr dirty="0"/>
          </a:p>
        </p:txBody>
      </p:sp>
    </p:spTree>
    <p:extLst>
      <p:ext uri="{BB962C8B-B14F-4D97-AF65-F5344CB8AC3E}">
        <p14:creationId xmlns:p14="http://schemas.microsoft.com/office/powerpoint/2010/main" val="187718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extLst>
      <p:ext uri="{BB962C8B-B14F-4D97-AF65-F5344CB8AC3E}">
        <p14:creationId xmlns:p14="http://schemas.microsoft.com/office/powerpoint/2010/main" val="2628514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Thomas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79c719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b79c719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Thomas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extLst>
      <p:ext uri="{BB962C8B-B14F-4D97-AF65-F5344CB8AC3E}">
        <p14:creationId xmlns:p14="http://schemas.microsoft.com/office/powerpoint/2010/main" val="345781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e916c0e8_0_1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be916c0e8_0_17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abe916c0e8_0_17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abe916c0e8_0_17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13752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AT" dirty="0"/>
              <a:t>Isabella</a:t>
            </a:r>
          </a:p>
        </p:txBody>
      </p:sp>
    </p:spTree>
    <p:extLst>
      <p:ext uri="{BB962C8B-B14F-4D97-AF65-F5344CB8AC3E}">
        <p14:creationId xmlns:p14="http://schemas.microsoft.com/office/powerpoint/2010/main" val="347724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3" name="Google Shape;93;p15"/>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4" name="Google Shape;94;p15"/>
          <p:cNvSpPr txBox="1">
            <a:spLocks noGrp="1"/>
          </p:cNvSpPr>
          <p:nvPr>
            <p:ph type="subTitle" idx="3"/>
          </p:nvPr>
        </p:nvSpPr>
        <p:spPr>
          <a:xfrm>
            <a:off x="2218135" y="24665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5" name="Google Shape;95;p15"/>
          <p:cNvSpPr txBox="1">
            <a:spLocks noGrp="1"/>
          </p:cNvSpPr>
          <p:nvPr>
            <p:ph type="subTitle" idx="4"/>
          </p:nvPr>
        </p:nvSpPr>
        <p:spPr>
          <a:xfrm>
            <a:off x="2218135" y="28522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15"/>
          <p:cNvSpPr txBox="1">
            <a:spLocks noGrp="1"/>
          </p:cNvSpPr>
          <p:nvPr>
            <p:ph type="subTitle" idx="5"/>
          </p:nvPr>
        </p:nvSpPr>
        <p:spPr>
          <a:xfrm>
            <a:off x="2996885" y="35838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7" name="Google Shape;97;p15"/>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 name="Google Shape;98;p15"/>
          <p:cNvSpPr/>
          <p:nvPr/>
        </p:nvSpPr>
        <p:spPr>
          <a:xfrm rot="-790440">
            <a:off x="-344730" y="4123812"/>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15"/>
          <p:cNvSpPr/>
          <p:nvPr/>
        </p:nvSpPr>
        <p:spPr>
          <a:xfrm rot="-2834739" flipH="1">
            <a:off x="-567267" y="-393798"/>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15"/>
          <p:cNvSpPr/>
          <p:nvPr/>
        </p:nvSpPr>
        <p:spPr>
          <a:xfrm rot="5400000">
            <a:off x="8092453" y="406112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6">
    <p:bg>
      <p:bgPr>
        <a:solidFill>
          <a:schemeClr val="dk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6"/>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4" name="Google Shape;104;p16"/>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6" name="Google Shape;106;p16"/>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6"/>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8" name="Google Shape;108;p16"/>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6"/>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0" name="Google Shape;110;p16"/>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2" name="Google Shape;112;p16"/>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6"/>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4" name="Google Shape;114;p16"/>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6"/>
          <p:cNvSpPr/>
          <p:nvPr/>
        </p:nvSpPr>
        <p:spPr>
          <a:xfrm rot="-9580686" flipH="1">
            <a:off x="-541306" y="-451804"/>
            <a:ext cx="1892391" cy="1448990"/>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16"/>
          <p:cNvSpPr/>
          <p:nvPr/>
        </p:nvSpPr>
        <p:spPr>
          <a:xfrm rot="861462" flipH="1">
            <a:off x="7779743" y="4085968"/>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872725" y="734366"/>
            <a:ext cx="3558300" cy="80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0"/>
          <p:cNvSpPr txBox="1">
            <a:spLocks noGrp="1"/>
          </p:cNvSpPr>
          <p:nvPr>
            <p:ph type="subTitle" idx="1"/>
          </p:nvPr>
        </p:nvSpPr>
        <p:spPr>
          <a:xfrm>
            <a:off x="4872725" y="1552141"/>
            <a:ext cx="3558300" cy="1083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4" name="Google Shape;134;p20"/>
          <p:cNvSpPr/>
          <p:nvPr/>
        </p:nvSpPr>
        <p:spPr>
          <a:xfrm rot="-5400000" flipH="1">
            <a:off x="7996904"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0"/>
          <p:cNvSpPr/>
          <p:nvPr/>
        </p:nvSpPr>
        <p:spPr>
          <a:xfrm rot="1545793" flipH="1">
            <a:off x="7523088"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0"/>
          <p:cNvSpPr/>
          <p:nvPr/>
        </p:nvSpPr>
        <p:spPr>
          <a:xfrm rot="-990379" flipH="1">
            <a:off x="-493996"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0"/>
          <p:cNvSpPr txBox="1"/>
          <p:nvPr/>
        </p:nvSpPr>
        <p:spPr>
          <a:xfrm>
            <a:off x="4872425" y="3411792"/>
            <a:ext cx="3558600" cy="634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9326"/>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7910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06537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29" name="Google Shape;29;p5"/>
          <p:cNvSpPr txBox="1">
            <a:spLocks noGrp="1"/>
          </p:cNvSpPr>
          <p:nvPr>
            <p:ph type="subTitle" idx="2"/>
          </p:nvPr>
        </p:nvSpPr>
        <p:spPr>
          <a:xfrm>
            <a:off x="106537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8122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31" name="Google Shape;31;p5"/>
          <p:cNvSpPr txBox="1">
            <a:spLocks noGrp="1"/>
          </p:cNvSpPr>
          <p:nvPr>
            <p:ph type="subTitle" idx="4"/>
          </p:nvPr>
        </p:nvSpPr>
        <p:spPr>
          <a:xfrm>
            <a:off x="488122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p:nvPr/>
        </p:nvSpPr>
        <p:spPr>
          <a:xfrm rot="-8449724">
            <a:off x="-946184" y="4419014"/>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13100" y="1778388"/>
            <a:ext cx="4080900" cy="263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title"/>
          </p:nvPr>
        </p:nvSpPr>
        <p:spPr>
          <a:xfrm>
            <a:off x="713100" y="728413"/>
            <a:ext cx="4080900" cy="97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a:spLocks noGrp="1"/>
          </p:cNvSpPr>
          <p:nvPr>
            <p:ph type="pic" idx="2"/>
          </p:nvPr>
        </p:nvSpPr>
        <p:spPr>
          <a:xfrm>
            <a:off x="5154375" y="673200"/>
            <a:ext cx="3142800" cy="3797100"/>
          </a:xfrm>
          <a:prstGeom prst="rect">
            <a:avLst/>
          </a:prstGeom>
          <a:noFill/>
          <a:ln>
            <a:noFill/>
          </a:ln>
        </p:spPr>
      </p:sp>
      <p:sp>
        <p:nvSpPr>
          <p:cNvPr id="42" name="Google Shape;42;p7"/>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7"/>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tx2">
              <a:lumMod val="5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accent4">
              <a:lumMod val="60000"/>
              <a:lumOff val="4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body" idx="1"/>
          </p:nvPr>
        </p:nvSpPr>
        <p:spPr>
          <a:xfrm>
            <a:off x="1255500" y="3999000"/>
            <a:ext cx="66330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0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6" r:id="rId13"/>
    <p:sldLayoutId id="2147483667" r:id="rId14"/>
    <p:sldLayoutId id="2147483668"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162850" y="1670587"/>
            <a:ext cx="4644600" cy="797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sz="6600" b="1" err="1">
                <a:latin typeface="Poppins"/>
                <a:ea typeface="Poppins"/>
                <a:cs typeface="Poppins"/>
                <a:sym typeface="Poppins"/>
              </a:rPr>
              <a:t>LearnHub</a:t>
            </a:r>
            <a:endParaRPr sz="6600"/>
          </a:p>
        </p:txBody>
      </p:sp>
      <p:sp>
        <p:nvSpPr>
          <p:cNvPr id="157" name="Google Shape;157;p26"/>
          <p:cNvSpPr txBox="1">
            <a:spLocks noGrp="1"/>
          </p:cNvSpPr>
          <p:nvPr>
            <p:ph type="subTitle" idx="1"/>
          </p:nvPr>
        </p:nvSpPr>
        <p:spPr>
          <a:xfrm>
            <a:off x="162850" y="2571750"/>
            <a:ext cx="5885525" cy="109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Baumann, Gossenreiter, </a:t>
            </a:r>
            <a:br>
              <a:rPr lang="en" sz="1800"/>
            </a:br>
            <a:r>
              <a:rPr lang="en" sz="1800"/>
              <a:t>Hochbichler, Steinmair</a:t>
            </a:r>
          </a:p>
          <a:p>
            <a:pPr marL="0" lvl="0" indent="0" algn="l" rtl="0">
              <a:spcBef>
                <a:spcPts val="0"/>
              </a:spcBef>
              <a:spcAft>
                <a:spcPts val="0"/>
              </a:spcAft>
              <a:buNone/>
            </a:pPr>
            <a:endParaRPr lang="en" i="1">
              <a:solidFill>
                <a:schemeClr val="bg1">
                  <a:lumMod val="50000"/>
                </a:schemeClr>
              </a:solidFill>
            </a:endParaRPr>
          </a:p>
          <a:p>
            <a:pPr marL="0" lvl="0" indent="0" algn="l" rtl="0">
              <a:spcBef>
                <a:spcPts val="0"/>
              </a:spcBef>
              <a:spcAft>
                <a:spcPts val="0"/>
              </a:spcAft>
              <a:buNone/>
            </a:pPr>
            <a:r>
              <a:rPr lang="en" i="1">
                <a:solidFill>
                  <a:schemeClr val="bg1">
                    <a:lumMod val="50000"/>
                  </a:schemeClr>
                </a:solidFill>
              </a:rPr>
              <a:t>HTBLA Leonding, 3AHITM</a:t>
            </a:r>
            <a:br>
              <a:rPr lang="en" i="1">
                <a:solidFill>
                  <a:schemeClr val="bg1">
                    <a:lumMod val="50000"/>
                  </a:schemeClr>
                </a:solidFill>
              </a:rPr>
            </a:br>
            <a:r>
              <a:rPr lang="en" i="1">
                <a:solidFill>
                  <a:schemeClr val="bg1">
                    <a:lumMod val="50000"/>
                  </a:schemeClr>
                </a:solidFill>
              </a:rPr>
              <a:t>IT-Medientechnik</a:t>
            </a:r>
            <a:endParaRPr i="1">
              <a:solidFill>
                <a:schemeClr val="bg1">
                  <a:lumMod val="50000"/>
                </a:schemeClr>
              </a:solidFill>
            </a:endParaRPr>
          </a:p>
        </p:txBody>
      </p:sp>
      <p:pic>
        <p:nvPicPr>
          <p:cNvPr id="5" name="Grafik 4" descr="Ein Bild, das Text, Kreis, Logo, Schrift enthält.&#10;&#10;Automatisch generierte Beschreibung">
            <a:extLst>
              <a:ext uri="{FF2B5EF4-FFF2-40B4-BE49-F238E27FC236}">
                <a16:creationId xmlns:a16="http://schemas.microsoft.com/office/drawing/2014/main" id="{BEFAE716-9440-D3CE-216F-B41637077810}"/>
              </a:ext>
            </a:extLst>
          </p:cNvPr>
          <p:cNvPicPr>
            <a:picLocks noChangeAspect="1"/>
          </p:cNvPicPr>
          <p:nvPr/>
        </p:nvPicPr>
        <p:blipFill>
          <a:blip r:embed="rId3"/>
          <a:stretch>
            <a:fillRect/>
          </a:stretch>
        </p:blipFill>
        <p:spPr>
          <a:xfrm>
            <a:off x="5340790" y="751570"/>
            <a:ext cx="3640360" cy="3640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532799" y="356913"/>
            <a:ext cx="5268600" cy="9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Was ist mit</a:t>
            </a:r>
            <a:br>
              <a:rPr lang="en" dirty="0"/>
            </a:br>
            <a:r>
              <a:rPr lang="en" dirty="0"/>
              <a:t>Prüf-/Lernmodus gemeint?</a:t>
            </a:r>
            <a:endParaRPr dirty="0"/>
          </a:p>
        </p:txBody>
      </p:sp>
      <p:sp>
        <p:nvSpPr>
          <p:cNvPr id="359" name="Google Shape;359;p31"/>
          <p:cNvSpPr txBox="1">
            <a:spLocks noGrp="1"/>
          </p:cNvSpPr>
          <p:nvPr>
            <p:ph type="body" idx="1"/>
          </p:nvPr>
        </p:nvSpPr>
        <p:spPr>
          <a:xfrm>
            <a:off x="0" y="2039469"/>
            <a:ext cx="6297301" cy="3365112"/>
          </a:xfrm>
          <a:prstGeom prst="rect">
            <a:avLst/>
          </a:prstGeom>
        </p:spPr>
        <p:txBody>
          <a:bodyPr spcFirstLastPara="1" wrap="square" lIns="91425" tIns="91425" rIns="91425" bIns="91425" anchor="t" anchorCtr="0">
            <a:noAutofit/>
          </a:bodyPr>
          <a:lstStyle/>
          <a:p>
            <a:pPr marL="152400" indent="0" fontAlgn="base">
              <a:buNone/>
            </a:pPr>
            <a:endParaRPr lang="de-DE" sz="1200" b="0" i="0" dirty="0">
              <a:solidFill>
                <a:srgbClr val="000000"/>
              </a:solidFill>
              <a:effectLst/>
              <a:latin typeface="Calibri" panose="020F0502020204030204" pitchFamily="34" charset="0"/>
            </a:endParaRPr>
          </a:p>
          <a:p>
            <a:pPr marL="152400" indent="0" fontAlgn="base">
              <a:buNone/>
            </a:pPr>
            <a:r>
              <a:rPr lang="de-DE" sz="1800" b="1" i="0" dirty="0">
                <a:solidFill>
                  <a:srgbClr val="000000"/>
                </a:solidFill>
                <a:effectLst/>
                <a:latin typeface="Calibri"/>
              </a:rPr>
              <a:t>Prüfmodus: </a:t>
            </a:r>
            <a:r>
              <a:rPr lang="de-DE" sz="1800" b="1" dirty="0">
                <a:solidFill>
                  <a:srgbClr val="000000"/>
                </a:solidFill>
                <a:latin typeface="Calibri"/>
              </a:rPr>
              <a:t> </a:t>
            </a:r>
            <a:endParaRPr lang="de-DE" sz="1800" b="1" i="0" dirty="0">
              <a:solidFill>
                <a:srgbClr val="000000"/>
              </a:solidFill>
              <a:effectLst/>
              <a:latin typeface="Calibri" panose="020F0502020204030204" pitchFamily="34" charset="0"/>
            </a:endParaRPr>
          </a:p>
          <a:p>
            <a:pPr fontAlgn="base"/>
            <a:r>
              <a:rPr lang="de-DE" sz="1800" dirty="0">
                <a:solidFill>
                  <a:srgbClr val="000000"/>
                </a:solidFill>
                <a:latin typeface="Calibri"/>
              </a:rPr>
              <a:t>So eine Art </a:t>
            </a:r>
            <a:r>
              <a:rPr lang="de-DE" sz="1800" dirty="0" err="1">
                <a:solidFill>
                  <a:srgbClr val="000000"/>
                </a:solidFill>
                <a:latin typeface="Calibri"/>
              </a:rPr>
              <a:t>Moodlequiz</a:t>
            </a:r>
            <a:endParaRPr lang="de-DE" sz="1800" dirty="0">
              <a:solidFill>
                <a:srgbClr val="000000"/>
              </a:solidFill>
              <a:latin typeface="Calibri"/>
            </a:endParaRPr>
          </a:p>
          <a:p>
            <a:pPr fontAlgn="base"/>
            <a:r>
              <a:rPr lang="de-DE" dirty="0">
                <a:solidFill>
                  <a:srgbClr val="000000"/>
                </a:solidFill>
                <a:latin typeface="Calibri"/>
              </a:rPr>
              <a:t>1. Lösung eingeben</a:t>
            </a:r>
          </a:p>
          <a:p>
            <a:pPr fontAlgn="base"/>
            <a:r>
              <a:rPr lang="de-DE" dirty="0">
                <a:solidFill>
                  <a:srgbClr val="000000"/>
                </a:solidFill>
                <a:latin typeface="Calibri"/>
              </a:rPr>
              <a:t>2. Zeitläuft ab (50min)</a:t>
            </a:r>
          </a:p>
          <a:p>
            <a:pPr fontAlgn="base"/>
            <a:r>
              <a:rPr lang="de-DE" dirty="0">
                <a:solidFill>
                  <a:srgbClr val="000000"/>
                </a:solidFill>
                <a:latin typeface="Calibri"/>
              </a:rPr>
              <a:t>3. wenn Zeit vorbei =&gt; richtig oder falsch + Lösungsweg angezeigt </a:t>
            </a:r>
            <a:endParaRPr lang="de-DE" dirty="0">
              <a:solidFill>
                <a:srgbClr val="000000"/>
              </a:solidFill>
              <a:latin typeface="Calibri" panose="020F0502020204030204" pitchFamily="34" charset="0"/>
            </a:endParaRPr>
          </a:p>
        </p:txBody>
      </p:sp>
      <p:pic>
        <p:nvPicPr>
          <p:cNvPr id="2050" name="Picture 2" descr="Online Quiz Tool - Erstellen Sie fesselnde Quizze mit Mailpro">
            <a:extLst>
              <a:ext uri="{FF2B5EF4-FFF2-40B4-BE49-F238E27FC236}">
                <a16:creationId xmlns:a16="http://schemas.microsoft.com/office/drawing/2014/main" id="{F1C7C13F-AB9D-D566-A317-43307055F7B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400" y="1182846"/>
            <a:ext cx="4610089" cy="3179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3901800" y="2466644"/>
            <a:ext cx="4912359" cy="919800"/>
          </a:xfrm>
          <a:prstGeom prst="rect">
            <a:avLst/>
          </a:prstGeom>
        </p:spPr>
        <p:txBody>
          <a:bodyPr spcFirstLastPara="1" wrap="square" lIns="91425" tIns="91425" rIns="91425" bIns="91425" anchor="ctr" anchorCtr="0">
            <a:noAutofit/>
          </a:bodyPr>
          <a:lstStyle/>
          <a:p>
            <a:pPr marL="0" indent="0"/>
            <a:r>
              <a:rPr lang="de-AT" dirty="0"/>
              <a:t>Technische Daten</a:t>
            </a:r>
          </a:p>
        </p:txBody>
      </p:sp>
      <p:sp>
        <p:nvSpPr>
          <p:cNvPr id="281" name="Google Shape;281;p30"/>
          <p:cNvSpPr txBox="1">
            <a:spLocks noGrp="1"/>
          </p:cNvSpPr>
          <p:nvPr>
            <p:ph type="title" idx="2"/>
          </p:nvPr>
        </p:nvSpPr>
        <p:spPr>
          <a:xfrm>
            <a:off x="7363345" y="905077"/>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 name="Grafik 3" descr="Ein Bild, das Screenshot, Text, Grafiken, Kreis enthält.&#10;&#10;Automatisch generierte Beschreibung">
            <a:extLst>
              <a:ext uri="{FF2B5EF4-FFF2-40B4-BE49-F238E27FC236}">
                <a16:creationId xmlns:a16="http://schemas.microsoft.com/office/drawing/2014/main" id="{94B937EE-74C4-6F09-059D-AF31C1E1A3AA}"/>
              </a:ext>
            </a:extLst>
          </p:cNvPr>
          <p:cNvPicPr>
            <a:picLocks noChangeAspect="1"/>
          </p:cNvPicPr>
          <p:nvPr/>
        </p:nvPicPr>
        <p:blipFill>
          <a:blip r:embed="rId3">
            <a:clrChange>
              <a:clrFrom>
                <a:srgbClr val="151CAD"/>
              </a:clrFrom>
              <a:clrTo>
                <a:srgbClr val="151CAD">
                  <a:alpha val="0"/>
                </a:srgbClr>
              </a:clrTo>
            </a:clrChange>
          </a:blip>
          <a:stretch>
            <a:fillRect/>
          </a:stretch>
        </p:blipFill>
        <p:spPr>
          <a:xfrm>
            <a:off x="329841" y="326313"/>
            <a:ext cx="4490873" cy="4490873"/>
          </a:xfrm>
          <a:prstGeom prst="rect">
            <a:avLst/>
          </a:prstGeom>
        </p:spPr>
      </p:pic>
    </p:spTree>
    <p:extLst>
      <p:ext uri="{BB962C8B-B14F-4D97-AF65-F5344CB8AC3E}">
        <p14:creationId xmlns:p14="http://schemas.microsoft.com/office/powerpoint/2010/main" val="274839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0864" y="1350"/>
            <a:ext cx="6058309" cy="1198487"/>
          </a:xfrm>
          <a:prstGeom prst="rect">
            <a:avLst/>
          </a:prstGeom>
        </p:spPr>
        <p:txBody>
          <a:bodyPr spcFirstLastPara="1" wrap="square" lIns="91425" tIns="91425" rIns="91425" bIns="91425" anchor="ctr" anchorCtr="0">
            <a:noAutofit/>
          </a:bodyPr>
          <a:lstStyle/>
          <a:p>
            <a:r>
              <a:rPr lang="en" err="1"/>
              <a:t>BootStrap</a:t>
            </a:r>
            <a:r>
              <a:rPr lang="en"/>
              <a:t>?</a:t>
            </a:r>
            <a:endParaRPr lang="de-DE"/>
          </a:p>
        </p:txBody>
      </p:sp>
      <p:sp>
        <p:nvSpPr>
          <p:cNvPr id="411" name="Google Shape;411;p36"/>
          <p:cNvSpPr txBox="1">
            <a:spLocks noGrp="1"/>
          </p:cNvSpPr>
          <p:nvPr>
            <p:ph type="subTitle" idx="1"/>
          </p:nvPr>
        </p:nvSpPr>
        <p:spPr>
          <a:xfrm>
            <a:off x="882819" y="1204880"/>
            <a:ext cx="4456377" cy="3833384"/>
          </a:xfrm>
          <a:prstGeom prst="rect">
            <a:avLst/>
          </a:prstGeom>
        </p:spPr>
        <p:txBody>
          <a:bodyPr spcFirstLastPara="1" wrap="square" lIns="91425" tIns="91425" rIns="91425" bIns="91425" anchor="ctr" anchorCtr="0">
            <a:noAutofit/>
          </a:bodyPr>
          <a:lstStyle/>
          <a:p>
            <a:pPr marL="0" indent="0"/>
            <a:r>
              <a:rPr lang="en" sz="1800" b="1" dirty="0"/>
              <a:t>Was ist BootStrap?</a:t>
            </a:r>
          </a:p>
          <a:p>
            <a:pPr marL="0" indent="0"/>
            <a:endParaRPr lang="de-DE" dirty="0"/>
          </a:p>
          <a:p>
            <a:pPr marL="285750" indent="-285750">
              <a:buClr>
                <a:schemeClr val="accent4">
                  <a:lumMod val="60000"/>
                  <a:lumOff val="40000"/>
                </a:schemeClr>
              </a:buClr>
              <a:buFont typeface="Arial"/>
              <a:buChar char="•"/>
            </a:pPr>
            <a:r>
              <a:rPr lang="en" dirty="0">
                <a:solidFill>
                  <a:schemeClr val="tx1"/>
                </a:solidFill>
              </a:rPr>
              <a:t>Open-Source-Framework</a:t>
            </a:r>
            <a:endParaRPr lang="de-DE" dirty="0">
              <a:solidFill>
                <a:schemeClr val="tx1"/>
              </a:solidFill>
            </a:endParaRPr>
          </a:p>
          <a:p>
            <a:pPr marL="285750" indent="-285750">
              <a:buClr>
                <a:schemeClr val="accent4">
                  <a:lumMod val="60000"/>
                  <a:lumOff val="40000"/>
                </a:schemeClr>
              </a:buClr>
              <a:buFont typeface="Arial"/>
              <a:buChar char="•"/>
            </a:pPr>
            <a:r>
              <a:rPr lang="en" dirty="0">
                <a:solidFill>
                  <a:schemeClr val="tx1"/>
                </a:solidFill>
              </a:rPr>
              <a:t>Für Frontend-Entwicklung</a:t>
            </a:r>
          </a:p>
          <a:p>
            <a:pPr marL="285750" indent="-285750">
              <a:buClr>
                <a:schemeClr val="accent4">
                  <a:lumMod val="60000"/>
                  <a:lumOff val="40000"/>
                </a:schemeClr>
              </a:buClr>
              <a:buFont typeface="Arial"/>
              <a:buChar char="•"/>
            </a:pPr>
            <a:r>
              <a:rPr lang="en" dirty="0">
                <a:solidFill>
                  <a:schemeClr val="tx1"/>
                </a:solidFill>
              </a:rPr>
              <a:t>Sammlung von Vorlagen</a:t>
            </a:r>
          </a:p>
          <a:p>
            <a:pPr marL="285750" indent="-285750">
              <a:buClr>
                <a:schemeClr val="accent4">
                  <a:lumMod val="60000"/>
                  <a:lumOff val="40000"/>
                </a:schemeClr>
              </a:buClr>
              <a:buFont typeface="Arial"/>
              <a:buChar char="•"/>
            </a:pPr>
            <a:r>
              <a:rPr lang="en" dirty="0">
                <a:solidFill>
                  <a:schemeClr val="tx1"/>
                </a:solidFill>
              </a:rPr>
              <a:t>Erleichtert responsive Designs</a:t>
            </a:r>
          </a:p>
          <a:p>
            <a:pPr marL="285750" indent="-285750">
              <a:buClr>
                <a:schemeClr val="accent4">
                  <a:lumMod val="60000"/>
                  <a:lumOff val="40000"/>
                </a:schemeClr>
              </a:buClr>
              <a:buFont typeface="Arial"/>
              <a:buChar char="•"/>
            </a:pPr>
            <a:r>
              <a:rPr lang="en" dirty="0">
                <a:solidFill>
                  <a:schemeClr val="tx1"/>
                </a:solidFill>
              </a:rPr>
              <a:t>Enthält vorgefertigte Komponenten</a:t>
            </a:r>
          </a:p>
          <a:p>
            <a:pPr marL="285750" indent="-285750">
              <a:buClr>
                <a:schemeClr val="accent4">
                  <a:lumMod val="60000"/>
                  <a:lumOff val="40000"/>
                </a:schemeClr>
              </a:buClr>
              <a:buFont typeface="Arial"/>
              <a:buChar char="•"/>
            </a:pPr>
            <a:r>
              <a:rPr lang="en" dirty="0">
                <a:solidFill>
                  <a:schemeClr val="tx1"/>
                </a:solidFill>
              </a:rPr>
              <a:t>Grid-Systeme, Navigationsleisten, Formulare, Buttons, Tabs, etc.</a:t>
            </a:r>
          </a:p>
          <a:p>
            <a:pPr marL="285750" indent="-285750">
              <a:buClr>
                <a:schemeClr val="accent4">
                  <a:lumMod val="60000"/>
                  <a:lumOff val="40000"/>
                </a:schemeClr>
              </a:buClr>
              <a:buFont typeface="Arial"/>
              <a:buChar char="•"/>
            </a:pPr>
            <a:r>
              <a:rPr lang="en" dirty="0">
                <a:solidFill>
                  <a:schemeClr val="tx1"/>
                </a:solidFill>
              </a:rPr>
              <a:t>Optimiert für verschiedene Bildschirmgrößen</a:t>
            </a:r>
          </a:p>
          <a:p>
            <a:pPr marL="285750" indent="-285750">
              <a:buClr>
                <a:schemeClr val="accent4">
                  <a:lumMod val="60000"/>
                  <a:lumOff val="40000"/>
                </a:schemeClr>
              </a:buClr>
              <a:buFont typeface="Arial"/>
              <a:buChar char="•"/>
            </a:pPr>
            <a:r>
              <a:rPr lang="en" dirty="0">
                <a:solidFill>
                  <a:schemeClr val="tx1"/>
                </a:solidFill>
              </a:rPr>
              <a:t>Zeitersparnis für Entwickler</a:t>
            </a:r>
          </a:p>
          <a:p>
            <a:pPr marL="285750" indent="-285750">
              <a:buFont typeface="Arial"/>
              <a:buChar char="•"/>
            </a:pPr>
            <a:endParaRPr lang="en" dirty="0"/>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7554016" y="1144845"/>
            <a:ext cx="1527517" cy="3593752"/>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7079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3"/>
          <p:cNvSpPr txBox="1">
            <a:spLocks noGrp="1"/>
          </p:cNvSpPr>
          <p:nvPr>
            <p:ph type="title"/>
          </p:nvPr>
        </p:nvSpPr>
        <p:spPr>
          <a:xfrm>
            <a:off x="488196" y="54585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Technische Daten</a:t>
            </a:r>
            <a:endParaRPr dirty="0"/>
          </a:p>
        </p:txBody>
      </p:sp>
      <p:sp>
        <p:nvSpPr>
          <p:cNvPr id="380" name="Google Shape;380;p33"/>
          <p:cNvSpPr txBox="1">
            <a:spLocks noGrp="1"/>
          </p:cNvSpPr>
          <p:nvPr>
            <p:ph type="subTitle" idx="1"/>
          </p:nvPr>
        </p:nvSpPr>
        <p:spPr>
          <a:xfrm>
            <a:off x="488196" y="1135322"/>
            <a:ext cx="3244825"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AT" dirty="0"/>
              <a:t>Verwendete Sprachen</a:t>
            </a:r>
            <a:endParaRPr dirty="0"/>
          </a:p>
        </p:txBody>
      </p:sp>
      <p:sp>
        <p:nvSpPr>
          <p:cNvPr id="381" name="Google Shape;381;p33"/>
          <p:cNvSpPr txBox="1">
            <a:spLocks noGrp="1"/>
          </p:cNvSpPr>
          <p:nvPr>
            <p:ph type="subTitle" idx="2"/>
          </p:nvPr>
        </p:nvSpPr>
        <p:spPr>
          <a:xfrm>
            <a:off x="653273" y="1811701"/>
            <a:ext cx="2521800" cy="8109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Tx/>
              <a:buChar char="-"/>
            </a:pPr>
            <a:r>
              <a:rPr lang="en" dirty="0"/>
              <a:t>html, css, javascript, php</a:t>
            </a:r>
          </a:p>
        </p:txBody>
      </p:sp>
      <p:sp>
        <p:nvSpPr>
          <p:cNvPr id="385" name="Google Shape;385;p33"/>
          <p:cNvSpPr txBox="1">
            <a:spLocks noGrp="1"/>
          </p:cNvSpPr>
          <p:nvPr>
            <p:ph type="subTitle" idx="7"/>
          </p:nvPr>
        </p:nvSpPr>
        <p:spPr>
          <a:xfrm>
            <a:off x="488196" y="1981021"/>
            <a:ext cx="389547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Verwendete Technologien</a:t>
            </a:r>
            <a:endParaRPr dirty="0"/>
          </a:p>
        </p:txBody>
      </p:sp>
      <p:sp>
        <p:nvSpPr>
          <p:cNvPr id="386" name="Google Shape;386;p33"/>
          <p:cNvSpPr txBox="1">
            <a:spLocks noGrp="1"/>
          </p:cNvSpPr>
          <p:nvPr>
            <p:ph type="subTitle" idx="8"/>
          </p:nvPr>
        </p:nvSpPr>
        <p:spPr>
          <a:xfrm>
            <a:off x="653273" y="2649942"/>
            <a:ext cx="2521800" cy="810900"/>
          </a:xfrm>
          <a:prstGeom prst="rect">
            <a:avLst/>
          </a:prstGeom>
        </p:spPr>
        <p:txBody>
          <a:bodyPr spcFirstLastPara="1" wrap="square" lIns="91425" tIns="91425" rIns="91425" bIns="91425" anchor="t" anchorCtr="0">
            <a:noAutofit/>
          </a:bodyPr>
          <a:lstStyle/>
          <a:p>
            <a:pPr marL="0" lvl="0" indent="0" algn="l" defTabSz="2332038" rtl="0">
              <a:spcBef>
                <a:spcPts val="0"/>
              </a:spcBef>
              <a:spcAft>
                <a:spcPts val="0"/>
              </a:spcAft>
              <a:buNone/>
            </a:pPr>
            <a:r>
              <a:rPr lang="en" dirty="0"/>
              <a:t>-    bootstrap, mysql</a:t>
            </a:r>
            <a:endParaRPr dirty="0"/>
          </a:p>
        </p:txBody>
      </p:sp>
      <p:sp>
        <p:nvSpPr>
          <p:cNvPr id="387" name="Google Shape;387;p33"/>
          <p:cNvSpPr txBox="1">
            <a:spLocks noGrp="1"/>
          </p:cNvSpPr>
          <p:nvPr>
            <p:ph type="subTitle" idx="9"/>
          </p:nvPr>
        </p:nvSpPr>
        <p:spPr>
          <a:xfrm>
            <a:off x="653273" y="287491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Wie funktionierts? </a:t>
            </a:r>
            <a:endParaRPr dirty="0"/>
          </a:p>
        </p:txBody>
      </p:sp>
      <p:sp>
        <p:nvSpPr>
          <p:cNvPr id="388" name="Google Shape;388;p33"/>
          <p:cNvSpPr txBox="1">
            <a:spLocks noGrp="1"/>
          </p:cNvSpPr>
          <p:nvPr>
            <p:ph type="subTitle" idx="13"/>
          </p:nvPr>
        </p:nvSpPr>
        <p:spPr>
          <a:xfrm>
            <a:off x="653273" y="3602728"/>
            <a:ext cx="4127954"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AT" dirty="0"/>
              <a:t>- A</a:t>
            </a:r>
            <a:r>
              <a:rPr lang="en" dirty="0"/>
              <a:t>pi call mit fetch -&gt; Daten aus DB holen (php)</a:t>
            </a:r>
          </a:p>
          <a:p>
            <a:pPr marL="0" lvl="0" indent="0" algn="l" rtl="0">
              <a:spcBef>
                <a:spcPts val="0"/>
              </a:spcBef>
              <a:spcAft>
                <a:spcPts val="0"/>
              </a:spcAft>
              <a:buNone/>
            </a:pPr>
            <a:r>
              <a:rPr lang="en" dirty="0"/>
              <a:t>- Via js erfolgt Ausgabe</a:t>
            </a:r>
            <a:endParaRPr dirty="0"/>
          </a:p>
        </p:txBody>
      </p:sp>
      <p:sp>
        <p:nvSpPr>
          <p:cNvPr id="391" name="Google Shape;391;p33"/>
          <p:cNvSpPr/>
          <p:nvPr/>
        </p:nvSpPr>
        <p:spPr>
          <a:xfrm flipH="1">
            <a:off x="7997079" y="190357"/>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815D45B-BE94-DF36-18F0-253A5CF9677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06285" y="-220435"/>
            <a:ext cx="6531430" cy="5086349"/>
          </a:xfrm>
          <a:prstGeom prst="rect">
            <a:avLst/>
          </a:prstGeom>
        </p:spPr>
      </p:pic>
    </p:spTree>
    <p:extLst>
      <p:ext uri="{BB962C8B-B14F-4D97-AF65-F5344CB8AC3E}">
        <p14:creationId xmlns:p14="http://schemas.microsoft.com/office/powerpoint/2010/main" val="1199212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92514" y="2652624"/>
            <a:ext cx="4912359"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AT" dirty="0"/>
              <a:t>Ergebnis</a:t>
            </a:r>
            <a:endParaRPr dirty="0"/>
          </a:p>
        </p:txBody>
      </p:sp>
      <p:sp>
        <p:nvSpPr>
          <p:cNvPr id="281" name="Google Shape;281;p30"/>
          <p:cNvSpPr txBox="1">
            <a:spLocks noGrp="1"/>
          </p:cNvSpPr>
          <p:nvPr>
            <p:ph type="title" idx="2"/>
          </p:nvPr>
        </p:nvSpPr>
        <p:spPr>
          <a:xfrm>
            <a:off x="319365" y="1416521"/>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83" name="Google Shape;283;p30"/>
          <p:cNvGrpSpPr/>
          <p:nvPr/>
        </p:nvGrpSpPr>
        <p:grpSpPr>
          <a:xfrm flipH="1">
            <a:off x="6619464" y="665773"/>
            <a:ext cx="2123469" cy="3478285"/>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810250" y="933450"/>
            <a:ext cx="1508495" cy="3213028"/>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592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818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Zwischenstand:</a:t>
            </a:r>
            <a:endParaRPr/>
          </a:p>
        </p:txBody>
      </p:sp>
      <p:sp>
        <p:nvSpPr>
          <p:cNvPr id="641" name="Google Shape;641;p43"/>
          <p:cNvSpPr txBox="1"/>
          <p:nvPr/>
        </p:nvSpPr>
        <p:spPr>
          <a:xfrm>
            <a:off x="717400" y="691213"/>
            <a:ext cx="5141400" cy="806700"/>
          </a:xfrm>
          <a:prstGeom prst="rect">
            <a:avLst/>
          </a:prstGeom>
          <a:noFill/>
          <a:ln>
            <a:noFill/>
          </a:ln>
        </p:spPr>
        <p:txBody>
          <a:bodyPr spcFirstLastPara="1" wrap="square" lIns="91425" tIns="91425" rIns="91425" bIns="91425" anchor="t" anchorCtr="0">
            <a:noAutofit/>
          </a:bodyPr>
          <a:lstStyle/>
          <a:p>
            <a:pPr marL="285750" indent="-285750">
              <a:lnSpc>
                <a:spcPct val="114999"/>
              </a:lnSpc>
              <a:buChar char="•"/>
            </a:pPr>
            <a:r>
              <a:rPr lang="en" b="1" err="1">
                <a:solidFill>
                  <a:schemeClr val="dk1"/>
                </a:solidFill>
                <a:latin typeface="Albert Sans"/>
              </a:rPr>
              <a:t>Projektantrag</a:t>
            </a:r>
            <a:r>
              <a:rPr lang="en" b="1">
                <a:solidFill>
                  <a:schemeClr val="dk1"/>
                </a:solidFill>
                <a:latin typeface="Albert Sans"/>
              </a:rPr>
              <a:t> </a:t>
            </a:r>
            <a:r>
              <a:rPr lang="en" b="1" err="1">
                <a:solidFill>
                  <a:schemeClr val="dk1"/>
                </a:solidFill>
                <a:latin typeface="Albert Sans"/>
              </a:rPr>
              <a:t>mk</a:t>
            </a:r>
            <a:r>
              <a:rPr lang="en" b="1">
                <a:solidFill>
                  <a:schemeClr val="dk1"/>
                </a:solidFill>
                <a:latin typeface="Albert Sans"/>
              </a:rPr>
              <a:t> | pdf </a:t>
            </a:r>
            <a:r>
              <a:rPr lang="en" b="1" err="1">
                <a:solidFill>
                  <a:schemeClr val="dk1"/>
                </a:solidFill>
                <a:latin typeface="Albert Sans"/>
              </a:rPr>
              <a:t>erstellen</a:t>
            </a:r>
          </a:p>
          <a:p>
            <a:pPr marL="285750" indent="-285750">
              <a:lnSpc>
                <a:spcPct val="114999"/>
              </a:lnSpc>
              <a:buChar char="•"/>
            </a:pPr>
            <a:r>
              <a:rPr lang="en" b="1" err="1">
                <a:solidFill>
                  <a:schemeClr val="dk1"/>
                </a:solidFill>
                <a:latin typeface="Albert Sans"/>
              </a:rPr>
              <a:t>Projektstrukturplan</a:t>
            </a:r>
            <a:r>
              <a:rPr lang="en" b="1">
                <a:solidFill>
                  <a:schemeClr val="dk1"/>
                </a:solidFill>
                <a:latin typeface="Albert Sans"/>
              </a:rPr>
              <a:t> </a:t>
            </a:r>
            <a:r>
              <a:rPr lang="en" b="1" err="1">
                <a:solidFill>
                  <a:schemeClr val="dk1"/>
                </a:solidFill>
                <a:latin typeface="Albert Sans"/>
              </a:rPr>
              <a:t>erstellen</a:t>
            </a:r>
            <a:endParaRPr lang="en">
              <a:solidFill>
                <a:schemeClr val="dk1"/>
              </a:solidFill>
            </a:endParaRPr>
          </a:p>
          <a:p>
            <a:pPr marL="285750" indent="-285750">
              <a:lnSpc>
                <a:spcPct val="114999"/>
              </a:lnSpc>
              <a:buFont typeface="Arial"/>
              <a:buChar char="•"/>
            </a:pPr>
            <a:r>
              <a:rPr lang="en" b="1" err="1">
                <a:solidFill>
                  <a:schemeClr val="dk1"/>
                </a:solidFill>
                <a:latin typeface="Albert Sans"/>
              </a:rPr>
              <a:t>Webseitentemplate</a:t>
            </a:r>
            <a:r>
              <a:rPr lang="en" b="1">
                <a:solidFill>
                  <a:schemeClr val="dk1"/>
                </a:solidFill>
                <a:latin typeface="Albert Sans"/>
              </a:rPr>
              <a:t> </a:t>
            </a:r>
            <a:r>
              <a:rPr lang="en" b="1" err="1">
                <a:solidFill>
                  <a:schemeClr val="dk1"/>
                </a:solidFill>
                <a:latin typeface="Albert Sans"/>
              </a:rPr>
              <a:t>erstellen</a:t>
            </a:r>
          </a:p>
          <a:p>
            <a:pPr marL="285750" indent="-285750">
              <a:lnSpc>
                <a:spcPct val="114999"/>
              </a:lnSpc>
              <a:buFont typeface="Arial"/>
              <a:buChar char="•"/>
            </a:pPr>
            <a:endParaRPr lang="en" b="1">
              <a:solidFill>
                <a:schemeClr val="dk1"/>
              </a:solidFill>
              <a:latin typeface="Albert Sans"/>
            </a:endParaRPr>
          </a:p>
          <a:p>
            <a:pPr marL="285750" indent="-285750">
              <a:lnSpc>
                <a:spcPct val="114999"/>
              </a:lnSpc>
              <a:buFont typeface="Arial"/>
              <a:buChar char="•"/>
            </a:pPr>
            <a:endParaRPr lang="en" b="1">
              <a:solidFill>
                <a:schemeClr val="dk1"/>
              </a:solidFill>
              <a:latin typeface="Albert Sans"/>
            </a:endParaRPr>
          </a:p>
        </p:txBody>
      </p:sp>
      <p:pic>
        <p:nvPicPr>
          <p:cNvPr id="2" name="Grafik 1" descr="Ein Bild, das Text, Screenshot, Menschliches Gesicht, Vorlage enthält.&#10;&#10;Beschreibung automatisch generiert.">
            <a:extLst>
              <a:ext uri="{FF2B5EF4-FFF2-40B4-BE49-F238E27FC236}">
                <a16:creationId xmlns:a16="http://schemas.microsoft.com/office/drawing/2014/main" id="{CBCFD57B-724D-E135-7325-7AB3FC161EFD}"/>
              </a:ext>
            </a:extLst>
          </p:cNvPr>
          <p:cNvPicPr>
            <a:picLocks noChangeAspect="1"/>
          </p:cNvPicPr>
          <p:nvPr/>
        </p:nvPicPr>
        <p:blipFill>
          <a:blip r:embed="rId3"/>
          <a:stretch>
            <a:fillRect/>
          </a:stretch>
        </p:blipFill>
        <p:spPr>
          <a:xfrm>
            <a:off x="278626" y="1697181"/>
            <a:ext cx="2317565" cy="3247160"/>
          </a:xfrm>
          <a:prstGeom prst="rect">
            <a:avLst/>
          </a:prstGeom>
        </p:spPr>
      </p:pic>
      <p:pic>
        <p:nvPicPr>
          <p:cNvPr id="3" name="Grafik 2" descr="Ein Bild, das Text, Screenshot, Diagramm, parallel enthält.&#10;&#10;Beschreibung automatisch generiert.">
            <a:extLst>
              <a:ext uri="{FF2B5EF4-FFF2-40B4-BE49-F238E27FC236}">
                <a16:creationId xmlns:a16="http://schemas.microsoft.com/office/drawing/2014/main" id="{D31A6134-997E-9C47-3511-DF0D6091CA2B}"/>
              </a:ext>
            </a:extLst>
          </p:cNvPr>
          <p:cNvPicPr>
            <a:picLocks noChangeAspect="1"/>
          </p:cNvPicPr>
          <p:nvPr/>
        </p:nvPicPr>
        <p:blipFill>
          <a:blip r:embed="rId4"/>
          <a:stretch>
            <a:fillRect/>
          </a:stretch>
        </p:blipFill>
        <p:spPr>
          <a:xfrm>
            <a:off x="5180188" y="34636"/>
            <a:ext cx="4022376" cy="2623706"/>
          </a:xfrm>
          <a:prstGeom prst="rect">
            <a:avLst/>
          </a:prstGeom>
        </p:spPr>
      </p:pic>
      <p:pic>
        <p:nvPicPr>
          <p:cNvPr id="4" name="Grafik 3" descr="Ein Bild, das Text, Screenshot, Schrift, Zahl enthält.&#10;&#10;Beschreibung automatisch generiert.">
            <a:extLst>
              <a:ext uri="{FF2B5EF4-FFF2-40B4-BE49-F238E27FC236}">
                <a16:creationId xmlns:a16="http://schemas.microsoft.com/office/drawing/2014/main" id="{46C29777-0E84-52B5-19A6-73EC983643D2}"/>
              </a:ext>
            </a:extLst>
          </p:cNvPr>
          <p:cNvPicPr>
            <a:picLocks noChangeAspect="1"/>
          </p:cNvPicPr>
          <p:nvPr/>
        </p:nvPicPr>
        <p:blipFill>
          <a:blip r:embed="rId5"/>
          <a:stretch>
            <a:fillRect/>
          </a:stretch>
        </p:blipFill>
        <p:spPr>
          <a:xfrm>
            <a:off x="2728467" y="2571749"/>
            <a:ext cx="4466385" cy="26323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74FE7D68-FBEC-A540-7E86-DD258D5B9694}"/>
              </a:ext>
            </a:extLst>
          </p:cNvPr>
          <p:cNvPicPr>
            <a:picLocks noChangeAspect="1"/>
          </p:cNvPicPr>
          <p:nvPr/>
        </p:nvPicPr>
        <p:blipFill>
          <a:blip r:embed="rId3"/>
          <a:stretch>
            <a:fillRect/>
          </a:stretch>
        </p:blipFill>
        <p:spPr>
          <a:xfrm>
            <a:off x="397954" y="838200"/>
            <a:ext cx="8348091" cy="3837038"/>
          </a:xfrm>
          <a:prstGeom prst="rect">
            <a:avLst/>
          </a:prstGeom>
        </p:spPr>
      </p:pic>
    </p:spTree>
    <p:extLst>
      <p:ext uri="{BB962C8B-B14F-4D97-AF65-F5344CB8AC3E}">
        <p14:creationId xmlns:p14="http://schemas.microsoft.com/office/powerpoint/2010/main" val="4241462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2394A1A6-EDD7-6C74-3754-0DA0C74FF154}"/>
              </a:ext>
            </a:extLst>
          </p:cNvPr>
          <p:cNvPicPr>
            <a:picLocks noChangeAspect="1"/>
          </p:cNvPicPr>
          <p:nvPr/>
        </p:nvPicPr>
        <p:blipFill>
          <a:blip r:embed="rId3"/>
          <a:stretch>
            <a:fillRect/>
          </a:stretch>
        </p:blipFill>
        <p:spPr>
          <a:xfrm>
            <a:off x="472440" y="838327"/>
            <a:ext cx="8199120" cy="3677260"/>
          </a:xfrm>
          <a:prstGeom prst="rect">
            <a:avLst/>
          </a:prstGeom>
        </p:spPr>
      </p:pic>
    </p:spTree>
    <p:extLst>
      <p:ext uri="{BB962C8B-B14F-4D97-AF65-F5344CB8AC3E}">
        <p14:creationId xmlns:p14="http://schemas.microsoft.com/office/powerpoint/2010/main" val="276701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3475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Übersicht</a:t>
            </a:r>
            <a:endParaRPr sz="3600"/>
          </a:p>
        </p:txBody>
      </p:sp>
      <p:sp>
        <p:nvSpPr>
          <p:cNvPr id="256" name="Google Shape;256;p28"/>
          <p:cNvSpPr txBox="1">
            <a:spLocks noGrp="1"/>
          </p:cNvSpPr>
          <p:nvPr>
            <p:ph type="subTitle" idx="1"/>
          </p:nvPr>
        </p:nvSpPr>
        <p:spPr>
          <a:xfrm>
            <a:off x="2179700" y="1081042"/>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Team</a:t>
            </a:r>
            <a:endParaRPr dirty="0"/>
          </a:p>
        </p:txBody>
      </p:sp>
      <p:sp>
        <p:nvSpPr>
          <p:cNvPr id="258" name="Google Shape;258;p28"/>
          <p:cNvSpPr txBox="1">
            <a:spLocks noGrp="1"/>
          </p:cNvSpPr>
          <p:nvPr>
            <p:ph type="title" idx="3"/>
          </p:nvPr>
        </p:nvSpPr>
        <p:spPr>
          <a:xfrm>
            <a:off x="1414600" y="920297"/>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28"/>
          <p:cNvSpPr txBox="1">
            <a:spLocks noGrp="1"/>
          </p:cNvSpPr>
          <p:nvPr>
            <p:ph type="subTitle" idx="4"/>
          </p:nvPr>
        </p:nvSpPr>
        <p:spPr>
          <a:xfrm>
            <a:off x="2249442" y="1907498"/>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Ziel</a:t>
            </a:r>
            <a:endParaRPr dirty="0"/>
          </a:p>
        </p:txBody>
      </p:sp>
      <p:sp>
        <p:nvSpPr>
          <p:cNvPr id="261" name="Google Shape;261;p28"/>
          <p:cNvSpPr txBox="1">
            <a:spLocks noGrp="1"/>
          </p:cNvSpPr>
          <p:nvPr>
            <p:ph type="title" idx="6"/>
          </p:nvPr>
        </p:nvSpPr>
        <p:spPr>
          <a:xfrm>
            <a:off x="1414600" y="1756038"/>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2" name="Google Shape;262;p28"/>
          <p:cNvSpPr txBox="1">
            <a:spLocks noGrp="1"/>
          </p:cNvSpPr>
          <p:nvPr>
            <p:ph type="subTitle" idx="7"/>
          </p:nvPr>
        </p:nvSpPr>
        <p:spPr>
          <a:xfrm>
            <a:off x="2249442" y="2739365"/>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Idee</a:t>
            </a:r>
            <a:endParaRPr dirty="0"/>
          </a:p>
        </p:txBody>
      </p:sp>
      <p:sp>
        <p:nvSpPr>
          <p:cNvPr id="264" name="Google Shape;264;p28"/>
          <p:cNvSpPr txBox="1">
            <a:spLocks noGrp="1"/>
          </p:cNvSpPr>
          <p:nvPr>
            <p:ph type="title" idx="9"/>
          </p:nvPr>
        </p:nvSpPr>
        <p:spPr>
          <a:xfrm>
            <a:off x="1414600" y="258473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5" name="Google Shape;265;p28"/>
          <p:cNvSpPr txBox="1">
            <a:spLocks noGrp="1"/>
          </p:cNvSpPr>
          <p:nvPr>
            <p:ph type="subTitle" idx="13"/>
          </p:nvPr>
        </p:nvSpPr>
        <p:spPr>
          <a:xfrm>
            <a:off x="2249442" y="4398410"/>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Ergebnis</a:t>
            </a:r>
            <a:endParaRPr dirty="0"/>
          </a:p>
        </p:txBody>
      </p:sp>
      <p:sp>
        <p:nvSpPr>
          <p:cNvPr id="267" name="Google Shape;267;p28"/>
          <p:cNvSpPr txBox="1">
            <a:spLocks noGrp="1"/>
          </p:cNvSpPr>
          <p:nvPr>
            <p:ph type="title" idx="15"/>
          </p:nvPr>
        </p:nvSpPr>
        <p:spPr>
          <a:xfrm>
            <a:off x="1414600" y="342752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9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1" name="Grafik 10" descr="Gruppe von Männern mit einfarbiger Füllung">
            <a:extLst>
              <a:ext uri="{FF2B5EF4-FFF2-40B4-BE49-F238E27FC236}">
                <a16:creationId xmlns:a16="http://schemas.microsoft.com/office/drawing/2014/main" id="{192AF96D-3060-A210-2E8F-1AD62598C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674" y="981313"/>
            <a:ext cx="549727" cy="549727"/>
          </a:xfrm>
          <a:prstGeom prst="rect">
            <a:avLst/>
          </a:prstGeom>
        </p:spPr>
      </p:pic>
      <p:pic>
        <p:nvPicPr>
          <p:cNvPr id="13" name="Grafik 12" descr="Route zwei Stecknadeln mit Weg Silhouette">
            <a:extLst>
              <a:ext uri="{FF2B5EF4-FFF2-40B4-BE49-F238E27FC236}">
                <a16:creationId xmlns:a16="http://schemas.microsoft.com/office/drawing/2014/main" id="{D4F5B3A3-C654-1981-D7B6-9679064CC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150" y="1708359"/>
            <a:ext cx="576251" cy="576251"/>
          </a:xfrm>
          <a:prstGeom prst="rect">
            <a:avLst/>
          </a:prstGeom>
        </p:spPr>
      </p:pic>
      <p:pic>
        <p:nvPicPr>
          <p:cNvPr id="15" name="Grafik 14" descr="Gute Idee Silhouette">
            <a:extLst>
              <a:ext uri="{FF2B5EF4-FFF2-40B4-BE49-F238E27FC236}">
                <a16:creationId xmlns:a16="http://schemas.microsoft.com/office/drawing/2014/main" id="{EC5ED7A6-B7DE-FD73-29C8-B4AB82C21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0776" y="2591779"/>
            <a:ext cx="576250" cy="576250"/>
          </a:xfrm>
          <a:prstGeom prst="rect">
            <a:avLst/>
          </a:prstGeom>
        </p:spPr>
      </p:pic>
      <p:pic>
        <p:nvPicPr>
          <p:cNvPr id="17" name="Grafik 16" descr="Uhr mit einfarbiger Füllung">
            <a:extLst>
              <a:ext uri="{FF2B5EF4-FFF2-40B4-BE49-F238E27FC236}">
                <a16:creationId xmlns:a16="http://schemas.microsoft.com/office/drawing/2014/main" id="{122802B2-4FB4-E9BB-F55E-07772B21E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401" y="4330903"/>
            <a:ext cx="465000" cy="465000"/>
          </a:xfrm>
          <a:prstGeom prst="rect">
            <a:avLst/>
          </a:prstGeom>
        </p:spPr>
      </p:pic>
      <p:sp>
        <p:nvSpPr>
          <p:cNvPr id="12" name="Google Shape;267;p28">
            <a:extLst>
              <a:ext uri="{FF2B5EF4-FFF2-40B4-BE49-F238E27FC236}">
                <a16:creationId xmlns:a16="http://schemas.microsoft.com/office/drawing/2014/main" id="{8731F3A7-DAC8-2E21-AE2F-EB349980D97A}"/>
              </a:ext>
            </a:extLst>
          </p:cNvPr>
          <p:cNvSpPr txBox="1">
            <a:spLocks/>
          </p:cNvSpPr>
          <p:nvPr/>
        </p:nvSpPr>
        <p:spPr>
          <a:xfrm>
            <a:off x="1414600" y="4270310"/>
            <a:ext cx="675900" cy="7212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9pPr>
          </a:lstStyle>
          <a:p>
            <a:r>
              <a:rPr lang="en"/>
              <a:t>04</a:t>
            </a:r>
            <a:endParaRPr lang="en" dirty="0"/>
          </a:p>
        </p:txBody>
      </p:sp>
      <p:sp>
        <p:nvSpPr>
          <p:cNvPr id="14" name="Google Shape;265;p28">
            <a:extLst>
              <a:ext uri="{FF2B5EF4-FFF2-40B4-BE49-F238E27FC236}">
                <a16:creationId xmlns:a16="http://schemas.microsoft.com/office/drawing/2014/main" id="{083B1EF6-BE6B-8C30-1FBA-0CC05D248A40}"/>
              </a:ext>
            </a:extLst>
          </p:cNvPr>
          <p:cNvSpPr txBox="1">
            <a:spLocks/>
          </p:cNvSpPr>
          <p:nvPr/>
        </p:nvSpPr>
        <p:spPr>
          <a:xfrm>
            <a:off x="2249442" y="3608109"/>
            <a:ext cx="5549700" cy="46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1pPr>
            <a:lvl2pPr marL="914400" marR="0" lvl="1"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2pPr>
            <a:lvl3pPr marL="1371600" marR="0" lvl="2"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3pPr>
            <a:lvl4pPr marL="1828800" marR="0" lvl="3"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4pPr>
            <a:lvl5pPr marL="2286000" marR="0" lvl="4"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5pPr>
            <a:lvl6pPr marL="2743200" marR="0" lvl="5"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6pPr>
            <a:lvl7pPr marL="3200400" marR="0" lvl="6"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7pPr>
            <a:lvl8pPr marL="3657600" marR="0" lvl="7"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8pPr>
            <a:lvl9pPr marL="4114800" marR="0" lvl="8"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9pPr>
          </a:lstStyle>
          <a:p>
            <a:pPr marL="0" indent="0"/>
            <a:r>
              <a:rPr lang="de-AT" dirty="0"/>
              <a:t>Technische Daten</a:t>
            </a:r>
          </a:p>
        </p:txBody>
      </p:sp>
      <p:pic>
        <p:nvPicPr>
          <p:cNvPr id="18" name="Grafik 17" descr="Binär mit einfarbiger Füllung">
            <a:extLst>
              <a:ext uri="{FF2B5EF4-FFF2-40B4-BE49-F238E27FC236}">
                <a16:creationId xmlns:a16="http://schemas.microsoft.com/office/drawing/2014/main" id="{BB39254A-CCDD-5D4B-43FC-985401C7B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4037" y="3470753"/>
            <a:ext cx="465000" cy="46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Bildplatzhalter 5">
            <a:extLst>
              <a:ext uri="{FF2B5EF4-FFF2-40B4-BE49-F238E27FC236}">
                <a16:creationId xmlns:a16="http://schemas.microsoft.com/office/drawing/2014/main" id="{5A7AEAC8-741D-C285-64C3-68E8A587C604}"/>
              </a:ext>
            </a:extLst>
          </p:cNvPr>
          <p:cNvPicPr>
            <a:picLocks noGrp="1" noChangeAspect="1"/>
          </p:cNvPicPr>
          <p:nvPr>
            <p:ph type="pic" idx="2"/>
          </p:nvPr>
        </p:nvPicPr>
        <p:blipFill rotWithShape="1">
          <a:blip r:embed="rId3"/>
          <a:srcRect t="553" b="553"/>
          <a:stretch/>
        </p:blipFill>
        <p:spPr>
          <a:xfrm>
            <a:off x="687190" y="545230"/>
            <a:ext cx="7769619" cy="4370411"/>
          </a:xfrm>
        </p:spPr>
      </p:pic>
    </p:spTree>
    <p:extLst>
      <p:ext uri="{BB962C8B-B14F-4D97-AF65-F5344CB8AC3E}">
        <p14:creationId xmlns:p14="http://schemas.microsoft.com/office/powerpoint/2010/main" val="315829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736F9896-1B56-8F54-37ED-E492A811A6CD}"/>
              </a:ext>
            </a:extLst>
          </p:cNvPr>
          <p:cNvPicPr>
            <a:picLocks noChangeAspect="1"/>
          </p:cNvPicPr>
          <p:nvPr/>
        </p:nvPicPr>
        <p:blipFill>
          <a:blip r:embed="rId3"/>
          <a:stretch>
            <a:fillRect/>
          </a:stretch>
        </p:blipFill>
        <p:spPr>
          <a:xfrm>
            <a:off x="559487" y="670496"/>
            <a:ext cx="7708858" cy="4329191"/>
          </a:xfrm>
          <a:prstGeom prst="rect">
            <a:avLst/>
          </a:prstGeom>
        </p:spPr>
      </p:pic>
    </p:spTree>
    <p:extLst>
      <p:ext uri="{BB962C8B-B14F-4D97-AF65-F5344CB8AC3E}">
        <p14:creationId xmlns:p14="http://schemas.microsoft.com/office/powerpoint/2010/main" val="359373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873C6AB9-D99B-DA38-33C0-7ABE0F0CCB5B}"/>
              </a:ext>
            </a:extLst>
          </p:cNvPr>
          <p:cNvPicPr>
            <a:picLocks noChangeAspect="1"/>
          </p:cNvPicPr>
          <p:nvPr/>
        </p:nvPicPr>
        <p:blipFill>
          <a:blip r:embed="rId3"/>
          <a:stretch>
            <a:fillRect/>
          </a:stretch>
        </p:blipFill>
        <p:spPr>
          <a:xfrm>
            <a:off x="810609" y="676727"/>
            <a:ext cx="7178767" cy="4049080"/>
          </a:xfrm>
          <a:prstGeom prst="rect">
            <a:avLst/>
          </a:prstGeom>
        </p:spPr>
      </p:pic>
    </p:spTree>
    <p:extLst>
      <p:ext uri="{BB962C8B-B14F-4D97-AF65-F5344CB8AC3E}">
        <p14:creationId xmlns:p14="http://schemas.microsoft.com/office/powerpoint/2010/main" val="1018414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 name="Textplatzhalter 3">
            <a:extLst>
              <a:ext uri="{FF2B5EF4-FFF2-40B4-BE49-F238E27FC236}">
                <a16:creationId xmlns:a16="http://schemas.microsoft.com/office/drawing/2014/main" id="{BBAE34F8-0FB4-9EEA-7A5F-26619C808829}"/>
              </a:ext>
            </a:extLst>
          </p:cNvPr>
          <p:cNvSpPr>
            <a:spLocks noGrp="1"/>
          </p:cNvSpPr>
          <p:nvPr>
            <p:ph type="body" idx="1"/>
          </p:nvPr>
        </p:nvSpPr>
        <p:spPr>
          <a:xfrm>
            <a:off x="1255500" y="2269200"/>
            <a:ext cx="6633000" cy="605100"/>
          </a:xfrm>
        </p:spPr>
        <p:txBody>
          <a:bodyPr/>
          <a:lstStyle/>
          <a:p>
            <a:r>
              <a:rPr lang="de-AT" sz="5400" dirty="0"/>
              <a:t>LIVE DEMO</a:t>
            </a:r>
          </a:p>
        </p:txBody>
      </p:sp>
    </p:spTree>
    <p:extLst>
      <p:ext uri="{BB962C8B-B14F-4D97-AF65-F5344CB8AC3E}">
        <p14:creationId xmlns:p14="http://schemas.microsoft.com/office/powerpoint/2010/main" val="46620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sz="4800" dirty="0"/>
              <a:t>C</a:t>
            </a:r>
            <a:r>
              <a:rPr lang="en" sz="4800" dirty="0"/>
              <a:t>redits an:</a:t>
            </a:r>
            <a:endParaRPr sz="4800" dirty="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extfeld 1">
            <a:extLst>
              <a:ext uri="{FF2B5EF4-FFF2-40B4-BE49-F238E27FC236}">
                <a16:creationId xmlns:a16="http://schemas.microsoft.com/office/drawing/2014/main" id="{0CD84273-55A3-0468-E97A-BF6E6DBDEBA7}"/>
              </a:ext>
            </a:extLst>
          </p:cNvPr>
          <p:cNvSpPr txBox="1"/>
          <p:nvPr/>
        </p:nvSpPr>
        <p:spPr>
          <a:xfrm>
            <a:off x="650929" y="1797803"/>
            <a:ext cx="6090834" cy="1815882"/>
          </a:xfrm>
          <a:prstGeom prst="rect">
            <a:avLst/>
          </a:prstGeom>
          <a:noFill/>
        </p:spPr>
        <p:txBody>
          <a:bodyPr wrap="square" rtlCol="0">
            <a:spAutoFit/>
          </a:bodyPr>
          <a:lstStyle/>
          <a:p>
            <a:pPr marL="285750" indent="-285750">
              <a:buFontTx/>
              <a:buChar char="-"/>
            </a:pPr>
            <a:r>
              <a:rPr lang="de-AT" sz="1600" dirty="0"/>
              <a:t>Mathe Mitschrift 1-3. Jahrgang Sophie Stöger</a:t>
            </a:r>
          </a:p>
          <a:p>
            <a:pPr marL="285750" indent="-285750">
              <a:buFontTx/>
              <a:buChar char="-"/>
            </a:pPr>
            <a:r>
              <a:rPr lang="de-AT" sz="1600" dirty="0"/>
              <a:t>Mathe Mitschrift 4-5. Jahrgang Valdet </a:t>
            </a:r>
            <a:r>
              <a:rPr lang="de-AT" sz="1600" dirty="0" err="1"/>
              <a:t>Zeciri</a:t>
            </a:r>
            <a:endParaRPr lang="de-AT" sz="1600" dirty="0"/>
          </a:p>
          <a:p>
            <a:pPr marL="285750" indent="-285750">
              <a:buFontTx/>
              <a:buChar char="-"/>
            </a:pPr>
            <a:r>
              <a:rPr lang="de-AT" sz="1600" dirty="0"/>
              <a:t>Geografie 1. Jahrgang Alexander Hahn</a:t>
            </a:r>
          </a:p>
          <a:p>
            <a:pPr marL="285750" indent="-285750">
              <a:buFontTx/>
              <a:buChar char="-"/>
            </a:pPr>
            <a:r>
              <a:rPr lang="de-AT" sz="1600" dirty="0"/>
              <a:t>Geografie 3. Jahrgang Zoe Öllinger, Vanesa Catic</a:t>
            </a:r>
          </a:p>
          <a:p>
            <a:pPr marL="285750" indent="-285750">
              <a:buFontTx/>
              <a:buChar char="-"/>
            </a:pPr>
            <a:r>
              <a:rPr lang="de-AT" sz="1600" dirty="0"/>
              <a:t>Geografie 4. Jahrgang Valdet </a:t>
            </a:r>
            <a:r>
              <a:rPr lang="de-AT" sz="1600" dirty="0" err="1"/>
              <a:t>Zeciri</a:t>
            </a:r>
            <a:endParaRPr lang="de-AT" sz="1600" dirty="0"/>
          </a:p>
          <a:p>
            <a:pPr marL="285750" indent="-285750">
              <a:buFontTx/>
              <a:buChar char="-"/>
            </a:pPr>
            <a:endParaRPr lang="de-AT" sz="1600" dirty="0"/>
          </a:p>
          <a:p>
            <a:pPr marL="285750" indent="-285750">
              <a:buFontTx/>
              <a:buChar char="-"/>
            </a:pPr>
            <a:r>
              <a:rPr lang="de-AT" sz="1600" dirty="0"/>
              <a:t>Testbeispiele Mathe: Rumetshofer || Lugmayr</a:t>
            </a:r>
          </a:p>
        </p:txBody>
      </p:sp>
    </p:spTree>
    <p:extLst>
      <p:ext uri="{BB962C8B-B14F-4D97-AF65-F5344CB8AC3E}">
        <p14:creationId xmlns:p14="http://schemas.microsoft.com/office/powerpoint/2010/main" val="3072786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Vielen Dank für Eure Aufmerksamkeit</a:t>
            </a:r>
            <a:endParaRPr sz="480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grpSp>
        <p:nvGrpSpPr>
          <p:cNvPr id="700" name="Google Shape;700;p45"/>
          <p:cNvGrpSpPr/>
          <p:nvPr/>
        </p:nvGrpSpPr>
        <p:grpSpPr>
          <a:xfrm>
            <a:off x="412136" y="2419350"/>
            <a:ext cx="2807314" cy="2319125"/>
            <a:chOff x="239054" y="1243523"/>
            <a:chExt cx="4197661" cy="3495502"/>
          </a:xfrm>
        </p:grpSpPr>
        <p:grpSp>
          <p:nvGrpSpPr>
            <p:cNvPr id="701" name="Google Shape;701;p45"/>
            <p:cNvGrpSpPr/>
            <p:nvPr/>
          </p:nvGrpSpPr>
          <p:grpSpPr>
            <a:xfrm>
              <a:off x="2893123" y="1313568"/>
              <a:ext cx="1543593" cy="3425311"/>
              <a:chOff x="1974287" y="1144824"/>
              <a:chExt cx="1746936" cy="3593863"/>
            </a:xfrm>
          </p:grpSpPr>
          <p:sp>
            <p:nvSpPr>
              <p:cNvPr id="702" name="Google Shape;702;p45"/>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45"/>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45"/>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45"/>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45"/>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45"/>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8" name="Google Shape;708;p45"/>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45"/>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45"/>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45"/>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45"/>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45"/>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45"/>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45"/>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45"/>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45"/>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718;p45"/>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9" name="Google Shape;719;p45"/>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720;p45"/>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721;p45"/>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2" name="Google Shape;722;p45"/>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45"/>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45"/>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45"/>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45"/>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45"/>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45"/>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45"/>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45"/>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45"/>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2" name="Google Shape;732;p45"/>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45"/>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45"/>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45"/>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45"/>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45"/>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45"/>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45"/>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45"/>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45"/>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45"/>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45"/>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45"/>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45"/>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45"/>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45"/>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45"/>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45"/>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50" name="Google Shape;750;p45"/>
            <p:cNvGrpSpPr/>
            <p:nvPr/>
          </p:nvGrpSpPr>
          <p:grpSpPr>
            <a:xfrm>
              <a:off x="1532364" y="1245101"/>
              <a:ext cx="1456764" cy="3493152"/>
              <a:chOff x="1506637" y="1238273"/>
              <a:chExt cx="1456764" cy="3493152"/>
            </a:xfrm>
          </p:grpSpPr>
          <p:sp>
            <p:nvSpPr>
              <p:cNvPr id="751" name="Google Shape;751;p45"/>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45"/>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45"/>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45"/>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45"/>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45"/>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45"/>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45"/>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45"/>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45"/>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45"/>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45"/>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45"/>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45"/>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45"/>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6" name="Google Shape;766;p45"/>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45"/>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45"/>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45"/>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45"/>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45"/>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45"/>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45"/>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45"/>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45"/>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45"/>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45"/>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45"/>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45"/>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45"/>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45"/>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45"/>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45"/>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45"/>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45"/>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45"/>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45"/>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45"/>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45"/>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45"/>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45"/>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45"/>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45"/>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45"/>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45"/>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45"/>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45"/>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45"/>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99" name="Google Shape;799;p45"/>
            <p:cNvGrpSpPr/>
            <p:nvPr/>
          </p:nvGrpSpPr>
          <p:grpSpPr>
            <a:xfrm>
              <a:off x="239054" y="1243523"/>
              <a:ext cx="1615768" cy="3495502"/>
              <a:chOff x="518127" y="1243523"/>
              <a:chExt cx="1615768" cy="3495502"/>
            </a:xfrm>
          </p:grpSpPr>
          <p:sp>
            <p:nvSpPr>
              <p:cNvPr id="800" name="Google Shape;800;p45"/>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45"/>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45"/>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45"/>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45"/>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45"/>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45"/>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45"/>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45"/>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45"/>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45"/>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45"/>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45"/>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45"/>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45"/>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45"/>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45"/>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45"/>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45"/>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45"/>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45"/>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45"/>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45"/>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45"/>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45"/>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45"/>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45"/>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45"/>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45"/>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45"/>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45"/>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45"/>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45"/>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45"/>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45"/>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45"/>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45"/>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45"/>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45"/>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45"/>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45"/>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45"/>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45"/>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45"/>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45"/>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extfeld 4">
            <a:extLst>
              <a:ext uri="{FF2B5EF4-FFF2-40B4-BE49-F238E27FC236}">
                <a16:creationId xmlns:a16="http://schemas.microsoft.com/office/drawing/2014/main" id="{F6258510-D0DB-F9C4-D9F9-AE5643C5C458}"/>
              </a:ext>
            </a:extLst>
          </p:cNvPr>
          <p:cNvSpPr txBox="1"/>
          <p:nvPr/>
        </p:nvSpPr>
        <p:spPr>
          <a:xfrm>
            <a:off x="412136" y="4897464"/>
            <a:ext cx="3423695" cy="261610"/>
          </a:xfrm>
          <a:prstGeom prst="rect">
            <a:avLst/>
          </a:prstGeom>
          <a:noFill/>
        </p:spPr>
        <p:txBody>
          <a:bodyPr wrap="square" rtlCol="0">
            <a:spAutoFit/>
          </a:bodyPr>
          <a:lstStyle/>
          <a:p>
            <a:r>
              <a:rPr lang="de-AT" sz="1050" err="1"/>
              <a:t>Credits</a:t>
            </a:r>
            <a:r>
              <a:rPr lang="de-AT" sz="1050"/>
              <a:t>: </a:t>
            </a:r>
            <a:r>
              <a:rPr lang="de-AT" sz="1050" err="1"/>
              <a:t>SlidesGo</a:t>
            </a:r>
            <a:endParaRPr lang="de-AT" sz="10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Wie stelle ich ein gutes Projektteam zusammen? - TimeLine ERP">
            <a:extLst>
              <a:ext uri="{FF2B5EF4-FFF2-40B4-BE49-F238E27FC236}">
                <a16:creationId xmlns:a16="http://schemas.microsoft.com/office/drawing/2014/main" id="{655F8385-B0D1-8429-5183-21B5852F9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2" r="18165"/>
          <a:stretch/>
        </p:blipFill>
        <p:spPr bwMode="auto">
          <a:xfrm flipH="1">
            <a:off x="0" y="0"/>
            <a:ext cx="4762913"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25921" y="2359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Unser</a:t>
            </a:r>
            <a:r>
              <a:rPr lang="en"/>
              <a:t> </a:t>
            </a:r>
            <a:r>
              <a:rPr lang="en" sz="3600"/>
              <a:t>Team</a:t>
            </a:r>
            <a:endParaRPr sz="3600"/>
          </a:p>
        </p:txBody>
      </p:sp>
      <p:pic>
        <p:nvPicPr>
          <p:cNvPr id="1026" name="Picture 2">
            <a:extLst>
              <a:ext uri="{FF2B5EF4-FFF2-40B4-BE49-F238E27FC236}">
                <a16:creationId xmlns:a16="http://schemas.microsoft.com/office/drawing/2014/main" id="{8F573CB7-8682-80C3-BAF1-57929B1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6" y="1282093"/>
            <a:ext cx="1619394" cy="2413215"/>
          </a:xfrm>
          <a:prstGeom prst="rect">
            <a:avLst/>
          </a:prstGeom>
          <a:ln w="38100">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in Bild, das Menschliches Gesicht, Lächeln, Person, Kleidung enthält.&#10;&#10;Automatisch generierte Beschreibung">
            <a:extLst>
              <a:ext uri="{FF2B5EF4-FFF2-40B4-BE49-F238E27FC236}">
                <a16:creationId xmlns:a16="http://schemas.microsoft.com/office/drawing/2014/main" id="{CBA8A1D4-2A73-487D-5A1A-E2A23D8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75" y="1282094"/>
            <a:ext cx="1758708" cy="2413215"/>
          </a:xfrm>
          <a:prstGeom prst="rect">
            <a:avLst/>
          </a:prstGeom>
          <a:ln w="38100">
            <a:solidFill>
              <a:schemeClr val="tx2">
                <a:lumMod val="9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D3024AC5-406E-D030-AC1B-179C43F20E10}"/>
              </a:ext>
            </a:extLst>
          </p:cNvPr>
          <p:cNvPicPr>
            <a:picLocks noChangeAspect="1" noChangeArrowheads="1"/>
          </p:cNvPicPr>
          <p:nvPr/>
        </p:nvPicPr>
        <p:blipFill>
          <a:blip r:embed="rId5"/>
          <a:srcRect/>
          <a:stretch>
            <a:fillRect/>
          </a:stretch>
        </p:blipFill>
        <p:spPr bwMode="auto">
          <a:xfrm>
            <a:off x="4904428" y="1282094"/>
            <a:ext cx="1720570" cy="2414793"/>
          </a:xfrm>
          <a:prstGeom prst="rect">
            <a:avLst/>
          </a:prstGeom>
          <a:ln w="28575">
            <a:solidFill>
              <a:schemeClr val="tx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007EAB-80C5-6609-0C28-C2E7FFF90BCD}"/>
              </a:ext>
            </a:extLst>
          </p:cNvPr>
          <p:cNvPicPr>
            <a:picLocks noChangeAspect="1" noChangeArrowheads="1"/>
          </p:cNvPicPr>
          <p:nvPr/>
        </p:nvPicPr>
        <p:blipFill>
          <a:blip r:embed="rId6"/>
          <a:srcRect/>
          <a:stretch>
            <a:fillRect/>
          </a:stretch>
        </p:blipFill>
        <p:spPr bwMode="auto">
          <a:xfrm>
            <a:off x="7257636" y="1283672"/>
            <a:ext cx="1610021" cy="2413215"/>
          </a:xfrm>
          <a:prstGeom prst="rect">
            <a:avLst/>
          </a:prstGeom>
          <a:ln w="38100">
            <a:solidFill>
              <a:schemeClr val="tx2">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232887C-60F5-A111-F22E-AEFABA73E2D0}"/>
              </a:ext>
            </a:extLst>
          </p:cNvPr>
          <p:cNvSpPr txBox="1"/>
          <p:nvPr/>
        </p:nvSpPr>
        <p:spPr>
          <a:xfrm>
            <a:off x="525921" y="4285282"/>
            <a:ext cx="7889659" cy="307777"/>
          </a:xfrm>
          <a:prstGeom prst="rect">
            <a:avLst/>
          </a:prstGeom>
          <a:noFill/>
        </p:spPr>
        <p:txBody>
          <a:bodyPr wrap="square" rtlCol="0">
            <a:spAutoFit/>
          </a:bodyPr>
          <a:lstStyle/>
          <a:p>
            <a:pPr algn="ctr"/>
            <a:r>
              <a:rPr lang="de-AT">
                <a:latin typeface="Poppins" panose="00000500000000000000" pitchFamily="2" charset="0"/>
                <a:cs typeface="Poppins" panose="00000500000000000000" pitchFamily="2" charset="0"/>
              </a:rPr>
              <a:t>Isabella</a:t>
            </a:r>
            <a:r>
              <a:rPr lang="de-AT"/>
              <a:t> </a:t>
            </a:r>
            <a:r>
              <a:rPr lang="de-AT" b="1">
                <a:solidFill>
                  <a:schemeClr val="tx2">
                    <a:lumMod val="75000"/>
                  </a:schemeClr>
                </a:solidFill>
                <a:latin typeface="Poppins"/>
                <a:cs typeface="Poppins"/>
              </a:rPr>
              <a:t>Baumann</a:t>
            </a:r>
            <a:r>
              <a:rPr lang="de-AT"/>
              <a:t> – </a:t>
            </a:r>
            <a:r>
              <a:rPr lang="de-AT">
                <a:latin typeface="Poppins" panose="00000500000000000000" pitchFamily="2" charset="0"/>
                <a:cs typeface="Poppins" panose="00000500000000000000" pitchFamily="2" charset="0"/>
              </a:rPr>
              <a:t>Lien</a:t>
            </a:r>
            <a:r>
              <a:rPr lang="de-AT"/>
              <a:t> </a:t>
            </a:r>
            <a:r>
              <a:rPr lang="de-AT" b="1">
                <a:solidFill>
                  <a:schemeClr val="tx2">
                    <a:lumMod val="75000"/>
                  </a:schemeClr>
                </a:solidFill>
                <a:latin typeface="Poppins"/>
                <a:cs typeface="Poppins"/>
              </a:rPr>
              <a:t>Hochbichler</a:t>
            </a:r>
            <a:r>
              <a:rPr lang="de-AT"/>
              <a:t> – </a:t>
            </a:r>
            <a:r>
              <a:rPr lang="de-AT">
                <a:latin typeface="Poppins" panose="00000500000000000000" pitchFamily="2" charset="0"/>
                <a:cs typeface="Poppins" panose="00000500000000000000" pitchFamily="2" charset="0"/>
              </a:rPr>
              <a:t>Stefanie</a:t>
            </a:r>
            <a:r>
              <a:rPr lang="de-AT"/>
              <a:t> </a:t>
            </a:r>
            <a:r>
              <a:rPr lang="de-AT" b="1">
                <a:solidFill>
                  <a:schemeClr val="tx2">
                    <a:lumMod val="75000"/>
                  </a:schemeClr>
                </a:solidFill>
                <a:latin typeface="Poppins"/>
                <a:cs typeface="Poppins"/>
              </a:rPr>
              <a:t>Steinmair</a:t>
            </a:r>
            <a:r>
              <a:rPr lang="de-AT"/>
              <a:t> – </a:t>
            </a:r>
            <a:r>
              <a:rPr lang="de-AT">
                <a:latin typeface="Poppins" panose="00000500000000000000" pitchFamily="2" charset="0"/>
                <a:cs typeface="Poppins" panose="00000500000000000000" pitchFamily="2" charset="0"/>
              </a:rPr>
              <a:t>Thomas</a:t>
            </a:r>
            <a:r>
              <a:rPr lang="de-AT"/>
              <a:t> </a:t>
            </a:r>
            <a:r>
              <a:rPr lang="de-AT" b="1">
                <a:solidFill>
                  <a:schemeClr val="tx2">
                    <a:lumMod val="75000"/>
                  </a:schemeClr>
                </a:solidFill>
                <a:latin typeface="Poppins"/>
                <a:cs typeface="Poppins"/>
              </a:rPr>
              <a:t>Gossenreiter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750695" y="2494216"/>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Ziel</a:t>
            </a:r>
            <a:endParaRPr/>
          </a:p>
        </p:txBody>
      </p:sp>
      <p:sp>
        <p:nvSpPr>
          <p:cNvPr id="281" name="Google Shape;281;p30"/>
          <p:cNvSpPr txBox="1">
            <a:spLocks noGrp="1"/>
          </p:cNvSpPr>
          <p:nvPr>
            <p:ph type="title" idx="2"/>
          </p:nvPr>
        </p:nvSpPr>
        <p:spPr>
          <a:xfrm>
            <a:off x="801500" y="1526299"/>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Projektziel-Vektoren und -Illustrationen zum kostenlosen Download | Freepik">
            <a:extLst>
              <a:ext uri="{FF2B5EF4-FFF2-40B4-BE49-F238E27FC236}">
                <a16:creationId xmlns:a16="http://schemas.microsoft.com/office/drawing/2014/main" id="{065DB519-2F0D-69E3-A6F7-AC0B8984EE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319"/>
          <a:stretch/>
        </p:blipFill>
        <p:spPr bwMode="auto">
          <a:xfrm>
            <a:off x="3769123" y="537920"/>
            <a:ext cx="5374877" cy="35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4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7891" y="647813"/>
            <a:ext cx="9071182" cy="38478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Nervt es denn nicht…</a:t>
            </a:r>
            <a:br>
              <a:rPr lang="en" b="1">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üben möchte und </a:t>
            </a:r>
            <a:r>
              <a:rPr lang="en" sz="2400" b="1">
                <a:latin typeface="Poppins"/>
                <a:ea typeface="Poppins"/>
                <a:cs typeface="Poppins"/>
                <a:sym typeface="Poppins"/>
              </a:rPr>
              <a:t>keine</a:t>
            </a:r>
            <a:r>
              <a:rPr lang="en" sz="2400">
                <a:latin typeface="Poppins"/>
                <a:ea typeface="Poppins"/>
                <a:cs typeface="Poppins"/>
                <a:sym typeface="Poppins"/>
              </a:rPr>
              <a:t> Übungen findet.</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a:t>
            </a:r>
            <a:r>
              <a:rPr lang="en" sz="2400" b="1">
                <a:latin typeface="Poppins"/>
                <a:ea typeface="Poppins"/>
                <a:cs typeface="Poppins"/>
                <a:sym typeface="Poppins"/>
              </a:rPr>
              <a:t>krank</a:t>
            </a:r>
            <a:r>
              <a:rPr lang="en" sz="2400">
                <a:latin typeface="Poppins"/>
                <a:ea typeface="Poppins"/>
                <a:cs typeface="Poppins"/>
                <a:sym typeface="Poppins"/>
              </a:rPr>
              <a:t> war und niemand einem die Sachen zum Nachschreiben bringen will.</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beim Lernen für die Matura realisiert, dass man </a:t>
            </a:r>
            <a:r>
              <a:rPr lang="en" sz="2400" b="1">
                <a:latin typeface="Poppins"/>
                <a:ea typeface="Poppins"/>
                <a:cs typeface="Poppins"/>
                <a:sym typeface="Poppins"/>
              </a:rPr>
              <a:t>nicht</a:t>
            </a:r>
            <a:r>
              <a:rPr lang="en" sz="2400">
                <a:latin typeface="Poppins"/>
                <a:ea typeface="Poppins"/>
                <a:cs typeface="Poppins"/>
                <a:sym typeface="Poppins"/>
              </a:rPr>
              <a:t> </a:t>
            </a:r>
            <a:r>
              <a:rPr lang="en" sz="2400" b="1">
                <a:latin typeface="Poppins"/>
                <a:ea typeface="Poppins"/>
                <a:cs typeface="Poppins"/>
                <a:sym typeface="Poppins"/>
              </a:rPr>
              <a:t>alle</a:t>
            </a:r>
            <a:r>
              <a:rPr lang="en" sz="2400">
                <a:latin typeface="Poppins"/>
                <a:ea typeface="Poppins"/>
                <a:cs typeface="Poppins"/>
                <a:sym typeface="Poppins"/>
              </a:rPr>
              <a:t> Unterlagen hat.</a:t>
            </a:r>
            <a:endParaRPr>
              <a:latin typeface="Poppins"/>
              <a:ea typeface="Poppins"/>
              <a:cs typeface="Poppins"/>
              <a:sym typeface="Poppins"/>
            </a:endParaRPr>
          </a:p>
        </p:txBody>
      </p:sp>
      <p:pic>
        <p:nvPicPr>
          <p:cNvPr id="3" name="Grafik 2" descr="Wütende Gesichtskontur mit einfarbiger Füllung">
            <a:extLst>
              <a:ext uri="{FF2B5EF4-FFF2-40B4-BE49-F238E27FC236}">
                <a16:creationId xmlns:a16="http://schemas.microsoft.com/office/drawing/2014/main" id="{F64EAA54-E5BC-E3EA-48D1-9174F22F6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397181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4"/>
          <p:cNvSpPr txBox="1">
            <a:spLocks noGrp="1"/>
          </p:cNvSpPr>
          <p:nvPr>
            <p:ph type="title"/>
          </p:nvPr>
        </p:nvSpPr>
        <p:spPr>
          <a:xfrm>
            <a:off x="640085" y="3699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Ziel</a:t>
            </a:r>
            <a:endParaRPr sz="3600"/>
          </a:p>
        </p:txBody>
      </p:sp>
      <p:sp>
        <p:nvSpPr>
          <p:cNvPr id="650" name="Google Shape;650;p44"/>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a:t>SchülerInnen</a:t>
            </a:r>
            <a:r>
              <a:rPr lang="de-AT" sz="1800" b="0" i="0">
                <a:solidFill>
                  <a:srgbClr val="000000"/>
                </a:solidFill>
                <a:effectLst/>
                <a:latin typeface="Calibri" panose="020F0502020204030204" pitchFamily="34" charset="0"/>
              </a:rPr>
              <a:t> </a:t>
            </a:r>
            <a:r>
              <a:rPr lang="de-AT"/>
              <a:t>helfen SchülerInnen </a:t>
            </a:r>
            <a:r>
              <a:rPr lang="de-AT" sz="1800" b="0" i="0">
                <a:solidFill>
                  <a:srgbClr val="000000"/>
                </a:solidFill>
                <a:effectLst/>
                <a:latin typeface="Calibri" panose="020F0502020204030204" pitchFamily="34" charset="0"/>
              </a:rPr>
              <a:t> </a:t>
            </a:r>
            <a:endParaRPr/>
          </a:p>
        </p:txBody>
      </p:sp>
      <p:sp>
        <p:nvSpPr>
          <p:cNvPr id="651" name="Google Shape;651;p44"/>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SchülerInnen helfen sich gegenseitig um einen gemeinsamen     Erfolg zu erzielen.</a:t>
            </a:r>
            <a:endParaRPr/>
          </a:p>
        </p:txBody>
      </p:sp>
      <p:sp>
        <p:nvSpPr>
          <p:cNvPr id="652" name="Google Shape;652;p44"/>
          <p:cNvSpPr txBox="1">
            <a:spLocks noGrp="1"/>
          </p:cNvSpPr>
          <p:nvPr>
            <p:ph type="subTitle" idx="3"/>
          </p:nvPr>
        </p:nvSpPr>
        <p:spPr>
          <a:xfrm>
            <a:off x="2218134" y="2466586"/>
            <a:ext cx="6212765" cy="465000"/>
          </a:xfrm>
          <a:prstGeom prst="rect">
            <a:avLst/>
          </a:prstGeom>
          <a:noFill/>
          <a:ln>
            <a:noFill/>
          </a:ln>
        </p:spPr>
        <p:txBody>
          <a:bodyPr spcFirstLastPara="1" wrap="square" lIns="91425" tIns="91425" rIns="91425" bIns="91425" anchor="b" anchorCtr="0">
            <a:noAutofit/>
          </a:bodyPr>
          <a:lstStyle/>
          <a:p>
            <a:pPr marL="0" indent="0"/>
            <a:r>
              <a:rPr lang="de-DE"/>
              <a:t>Seite kann zum Üben genutzt werden || Matura</a:t>
            </a:r>
            <a:endParaRPr/>
          </a:p>
        </p:txBody>
      </p:sp>
      <p:sp>
        <p:nvSpPr>
          <p:cNvPr id="653" name="Google Shape;653;p44"/>
          <p:cNvSpPr txBox="1">
            <a:spLocks noGrp="1"/>
          </p:cNvSpPr>
          <p:nvPr>
            <p:ph type="subTitle" idx="4"/>
          </p:nvPr>
        </p:nvSpPr>
        <p:spPr>
          <a:xfrm>
            <a:off x="2281640" y="2793315"/>
            <a:ext cx="5599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Schularbeitenbeispiele, MAK-Beispiele, Hausaufgabenbeispiele, …</a:t>
            </a:r>
            <a:endParaRPr/>
          </a:p>
        </p:txBody>
      </p:sp>
      <p:sp>
        <p:nvSpPr>
          <p:cNvPr id="654" name="Google Shape;654;p44"/>
          <p:cNvSpPr txBox="1">
            <a:spLocks noGrp="1"/>
          </p:cNvSpPr>
          <p:nvPr>
            <p:ph type="subTitle" idx="5"/>
          </p:nvPr>
        </p:nvSpPr>
        <p:spPr>
          <a:xfrm>
            <a:off x="2996885" y="3583886"/>
            <a:ext cx="5992132" cy="465000"/>
          </a:xfrm>
          <a:prstGeom prst="rect">
            <a:avLst/>
          </a:prstGeom>
          <a:noFill/>
          <a:ln>
            <a:noFill/>
          </a:ln>
        </p:spPr>
        <p:txBody>
          <a:bodyPr spcFirstLastPara="1" wrap="square" lIns="91425" tIns="91425" rIns="91425" bIns="91425" anchor="b" anchorCtr="0">
            <a:noAutofit/>
          </a:bodyPr>
          <a:lstStyle/>
          <a:p>
            <a:pPr marL="0" indent="0"/>
            <a:r>
              <a:rPr lang="de-DE"/>
              <a:t>Wenn man krank war, zum Nachschreiben </a:t>
            </a:r>
            <a:endParaRPr/>
          </a:p>
        </p:txBody>
      </p:sp>
      <p:sp>
        <p:nvSpPr>
          <p:cNvPr id="655" name="Google Shape;655;p44"/>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weniger</a:t>
            </a:r>
            <a:r>
              <a:rPr lang="en"/>
              <a:t> </a:t>
            </a:r>
            <a:r>
              <a:rPr lang="en" err="1"/>
              <a:t>Aufwand</a:t>
            </a:r>
            <a:r>
              <a:rPr lang="en"/>
              <a:t> für </a:t>
            </a:r>
            <a:r>
              <a:rPr lang="en" err="1"/>
              <a:t>MitschülerInnen</a:t>
            </a:r>
            <a:r>
              <a:rPr lang="en"/>
              <a:t> + Sicherheit, </a:t>
            </a:r>
            <a:r>
              <a:rPr lang="en" err="1"/>
              <a:t>dass</a:t>
            </a:r>
            <a:r>
              <a:rPr lang="en"/>
              <a:t> man up-to-date </a:t>
            </a:r>
            <a:r>
              <a:rPr lang="en" err="1"/>
              <a:t>ist</a:t>
            </a:r>
            <a:r>
              <a:rPr lang="en"/>
              <a:t>.</a:t>
            </a:r>
          </a:p>
        </p:txBody>
      </p:sp>
      <p:sp>
        <p:nvSpPr>
          <p:cNvPr id="656" name="Google Shape;656;p44"/>
          <p:cNvSpPr/>
          <p:nvPr/>
        </p:nvSpPr>
        <p:spPr>
          <a:xfrm>
            <a:off x="8067032" y="27060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75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44"/>
          <p:cNvGrpSpPr/>
          <p:nvPr/>
        </p:nvGrpSpPr>
        <p:grpSpPr>
          <a:xfrm>
            <a:off x="2349392" y="3774327"/>
            <a:ext cx="630687" cy="625587"/>
            <a:chOff x="946175" y="3253275"/>
            <a:chExt cx="298550" cy="296150"/>
          </a:xfrm>
          <a:solidFill>
            <a:schemeClr val="tx2">
              <a:lumMod val="75000"/>
            </a:schemeClr>
          </a:solidFill>
        </p:grpSpPr>
        <p:sp>
          <p:nvSpPr>
            <p:cNvPr id="658" name="Google Shape;658;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a:off x="1565688" y="2659544"/>
            <a:ext cx="630686" cy="623967"/>
            <a:chOff x="946175" y="3619500"/>
            <a:chExt cx="296975" cy="293825"/>
          </a:xfrm>
        </p:grpSpPr>
        <p:sp>
          <p:nvSpPr>
            <p:cNvPr id="664" name="Google Shape;664;p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4"/>
          <p:cNvGrpSpPr/>
          <p:nvPr/>
        </p:nvGrpSpPr>
        <p:grpSpPr>
          <a:xfrm>
            <a:off x="786115" y="1539624"/>
            <a:ext cx="630705" cy="630645"/>
            <a:chOff x="2037825" y="3254050"/>
            <a:chExt cx="296175" cy="296175"/>
          </a:xfrm>
          <a:solidFill>
            <a:schemeClr val="tx2">
              <a:lumMod val="75000"/>
            </a:schemeClr>
          </a:solidFill>
        </p:grpSpPr>
        <p:sp>
          <p:nvSpPr>
            <p:cNvPr id="671" name="Google Shape;671;p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5756213" y="2471657"/>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Idee</a:t>
            </a:r>
            <a:endParaRPr/>
          </a:p>
        </p:txBody>
      </p:sp>
      <p:sp>
        <p:nvSpPr>
          <p:cNvPr id="281" name="Google Shape;281;p30"/>
          <p:cNvSpPr txBox="1">
            <a:spLocks noGrp="1"/>
          </p:cNvSpPr>
          <p:nvPr>
            <p:ph type="title" idx="2"/>
          </p:nvPr>
        </p:nvSpPr>
        <p:spPr>
          <a:xfrm>
            <a:off x="5807018" y="1503740"/>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122" name="Picture 2" descr="Making a better Moodle – RWTH Aachen reicht Projektidee zur  Weiterentwicklung von Moodle ein • IT Center Blog">
            <a:extLst>
              <a:ext uri="{FF2B5EF4-FFF2-40B4-BE49-F238E27FC236}">
                <a16:creationId xmlns:a16="http://schemas.microsoft.com/office/drawing/2014/main" id="{D3FB05DF-D82A-A87D-A7E5-4FB438C6D5F6}"/>
              </a:ext>
            </a:extLst>
          </p:cNvPr>
          <p:cNvPicPr>
            <a:picLocks noChangeAspect="1" noChangeArrowheads="1"/>
          </p:cNvPicPr>
          <p:nvPr/>
        </p:nvPicPr>
        <p:blipFill rotWithShape="1">
          <a:blip r:embed="rId3">
            <a:clrChange>
              <a:clrFrom>
                <a:srgbClr val="F6A800"/>
              </a:clrFrom>
              <a:clrTo>
                <a:srgbClr val="F6A8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6730"/>
          <a:stretch/>
        </p:blipFill>
        <p:spPr bwMode="auto">
          <a:xfrm>
            <a:off x="-640858" y="104775"/>
            <a:ext cx="57003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F59DB579-E6B6-38D4-8280-CB5E0BB2D17C}"/>
              </a:ext>
            </a:extLst>
          </p:cNvPr>
          <p:cNvSpPr>
            <a:spLocks noGrp="1"/>
          </p:cNvSpPr>
          <p:nvPr>
            <p:ph type="pic" idx="2"/>
          </p:nvPr>
        </p:nvSpPr>
        <p:spPr/>
      </p:sp>
      <p:sp>
        <p:nvSpPr>
          <p:cNvPr id="3" name="Textplatzhalter 2">
            <a:extLst>
              <a:ext uri="{FF2B5EF4-FFF2-40B4-BE49-F238E27FC236}">
                <a16:creationId xmlns:a16="http://schemas.microsoft.com/office/drawing/2014/main" id="{4265A1AC-4C85-57DF-8550-A7CF6DED0BDA}"/>
              </a:ext>
            </a:extLst>
          </p:cNvPr>
          <p:cNvSpPr>
            <a:spLocks noGrp="1"/>
          </p:cNvSpPr>
          <p:nvPr>
            <p:ph type="body" idx="1"/>
          </p:nvPr>
        </p:nvSpPr>
        <p:spPr/>
        <p:txBody>
          <a:bodyPr/>
          <a:lstStyle/>
          <a:p>
            <a:endParaRPr lang="de-AT"/>
          </a:p>
        </p:txBody>
      </p:sp>
      <p:pic>
        <p:nvPicPr>
          <p:cNvPr id="5" name="Grafik 4">
            <a:extLst>
              <a:ext uri="{FF2B5EF4-FFF2-40B4-BE49-F238E27FC236}">
                <a16:creationId xmlns:a16="http://schemas.microsoft.com/office/drawing/2014/main" id="{B8671FBC-75A8-6A68-32E9-63EBD504A584}"/>
              </a:ext>
            </a:extLst>
          </p:cNvPr>
          <p:cNvPicPr>
            <a:picLocks noChangeAspect="1"/>
          </p:cNvPicPr>
          <p:nvPr/>
        </p:nvPicPr>
        <p:blipFill>
          <a:blip r:embed="rId3"/>
          <a:stretch>
            <a:fillRect/>
          </a:stretch>
        </p:blipFill>
        <p:spPr>
          <a:xfrm>
            <a:off x="-54244" y="0"/>
            <a:ext cx="9198243" cy="5143500"/>
          </a:xfrm>
          <a:prstGeom prst="rect">
            <a:avLst/>
          </a:prstGeom>
        </p:spPr>
      </p:pic>
    </p:spTree>
    <p:extLst>
      <p:ext uri="{BB962C8B-B14F-4D97-AF65-F5344CB8AC3E}">
        <p14:creationId xmlns:p14="http://schemas.microsoft.com/office/powerpoint/2010/main" val="327607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B85F868D17CF54AB61AB7D1C2B6E2E2" ma:contentTypeVersion="16" ma:contentTypeDescription="Ein neues Dokument erstellen." ma:contentTypeScope="" ma:versionID="fcb23d91434acd404440bf268fa3e4f8">
  <xsd:schema xmlns:xsd="http://www.w3.org/2001/XMLSchema" xmlns:xs="http://www.w3.org/2001/XMLSchema" xmlns:p="http://schemas.microsoft.com/office/2006/metadata/properties" xmlns:ns3="d1399147-012c-49c3-ac47-78975dfc9a69" xmlns:ns4="1296d46b-ba90-4aa5-818c-eafebd95d5a5" targetNamespace="http://schemas.microsoft.com/office/2006/metadata/properties" ma:root="true" ma:fieldsID="5c6a638c5ef027662b6539e305588b31" ns3:_="" ns4:_="">
    <xsd:import namespace="d1399147-012c-49c3-ac47-78975dfc9a69"/>
    <xsd:import namespace="1296d46b-ba90-4aa5-818c-eafebd95d5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399147-012c-49c3-ac47-78975dfc9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96d46b-ba90-4aa5-818c-eafebd95d5a5"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1399147-012c-49c3-ac47-78975dfc9a69" xsi:nil="true"/>
  </documentManagement>
</p:properties>
</file>

<file path=customXml/itemProps1.xml><?xml version="1.0" encoding="utf-8"?>
<ds:datastoreItem xmlns:ds="http://schemas.openxmlformats.org/officeDocument/2006/customXml" ds:itemID="{91DDA70B-ED83-481C-9F9F-17B26E8B8111}">
  <ds:schemaRefs>
    <ds:schemaRef ds:uri="1296d46b-ba90-4aa5-818c-eafebd95d5a5"/>
    <ds:schemaRef ds:uri="d1399147-012c-49c3-ac47-78975dfc9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BC5839A-FFE6-49D4-AB81-8D1E1F5A146D}">
  <ds:schemaRefs>
    <ds:schemaRef ds:uri="http://schemas.microsoft.com/sharepoint/v3/contenttype/forms"/>
  </ds:schemaRefs>
</ds:datastoreItem>
</file>

<file path=customXml/itemProps3.xml><?xml version="1.0" encoding="utf-8"?>
<ds:datastoreItem xmlns:ds="http://schemas.openxmlformats.org/officeDocument/2006/customXml" ds:itemID="{E23C7576-BDA3-4657-ADAE-F02E62EF40D2}">
  <ds:schemaRefs>
    <ds:schemaRef ds:uri="1296d46b-ba90-4aa5-818c-eafebd95d5a5"/>
    <ds:schemaRef ds:uri="d1399147-012c-49c3-ac47-78975dfc9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360</Words>
  <Application>Microsoft Office PowerPoint</Application>
  <PresentationFormat>Bildschirmpräsentation (16:9)</PresentationFormat>
  <Paragraphs>105</Paragraphs>
  <Slides>25</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Arial</vt:lpstr>
      <vt:lpstr>Poppins SemiBold</vt:lpstr>
      <vt:lpstr>Calibri</vt:lpstr>
      <vt:lpstr>Poppins</vt:lpstr>
      <vt:lpstr>Albert Sans</vt:lpstr>
      <vt:lpstr>Debate and Persuasive Communication - German - Foreign Language - 11th grade by Slidesgo</vt:lpstr>
      <vt:lpstr>LearnHub</vt:lpstr>
      <vt:lpstr>Übersicht</vt:lpstr>
      <vt:lpstr>Team</vt:lpstr>
      <vt:lpstr>Unser Team</vt:lpstr>
      <vt:lpstr>Ziel</vt:lpstr>
      <vt:lpstr>Nervt es denn nicht… …, wenn man üben möchte und keine Übungen findet. …, wenn man krank war und niemand einem die Sachen zum Nachschreiben bringen will. …, wenn man beim Lernen für die Matura realisiert, dass man nicht alle Unterlagen hat.</vt:lpstr>
      <vt:lpstr>Ziel</vt:lpstr>
      <vt:lpstr>Idee</vt:lpstr>
      <vt:lpstr>PowerPoint-Präsentation</vt:lpstr>
      <vt:lpstr>Was ist mit Prüf-/Lernmodus gemeint?</vt:lpstr>
      <vt:lpstr>Technische Daten</vt:lpstr>
      <vt:lpstr>BootStrap?</vt:lpstr>
      <vt:lpstr>Technische Daten</vt:lpstr>
      <vt:lpstr>PowerPoint-Präsentation</vt:lpstr>
      <vt:lpstr>Ergebnis</vt:lpstr>
      <vt:lpstr>Zwischenstand: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Credits an:</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LearnHub</dc:title>
  <dc:creator>Lien Hochbichler</dc:creator>
  <cp:lastModifiedBy>Hochbichler Lien</cp:lastModifiedBy>
  <cp:revision>16</cp:revision>
  <dcterms:modified xsi:type="dcterms:W3CDTF">2024-06-17T13:39:56Z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0x0101006B85F868D17CF54AB61AB7D1C2B6E2E2</vt:lpwstr>
  </property>
</Properties>
</file>